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0" r:id="rId1"/>
  </p:sldMasterIdLst>
  <p:sldIdLst>
    <p:sldId id="256" r:id="rId2"/>
    <p:sldId id="257" r:id="rId3"/>
    <p:sldId id="258" r:id="rId4"/>
    <p:sldId id="259" r:id="rId5"/>
    <p:sldId id="260" r:id="rId6"/>
    <p:sldId id="273" r:id="rId7"/>
    <p:sldId id="272" r:id="rId8"/>
    <p:sldId id="261" r:id="rId9"/>
    <p:sldId id="265" r:id="rId10"/>
    <p:sldId id="264" r:id="rId11"/>
    <p:sldId id="262" r:id="rId12"/>
    <p:sldId id="263" r:id="rId13"/>
    <p:sldId id="274" r:id="rId14"/>
    <p:sldId id="275" r:id="rId15"/>
    <p:sldId id="288" r:id="rId16"/>
    <p:sldId id="290" r:id="rId17"/>
    <p:sldId id="289" r:id="rId18"/>
    <p:sldId id="266" r:id="rId19"/>
    <p:sldId id="279" r:id="rId20"/>
    <p:sldId id="280" r:id="rId21"/>
    <p:sldId id="276" r:id="rId22"/>
    <p:sldId id="267" r:id="rId23"/>
    <p:sldId id="268" r:id="rId24"/>
    <p:sldId id="269" r:id="rId25"/>
    <p:sldId id="277" r:id="rId26"/>
    <p:sldId id="270" r:id="rId27"/>
    <p:sldId id="278" r:id="rId28"/>
    <p:sldId id="271" r:id="rId29"/>
    <p:sldId id="282" r:id="rId30"/>
    <p:sldId id="287" r:id="rId31"/>
    <p:sldId id="281" r:id="rId32"/>
    <p:sldId id="284" r:id="rId33"/>
    <p:sldId id="283" r:id="rId34"/>
    <p:sldId id="285" r:id="rId35"/>
    <p:sldId id="291" r:id="rId36"/>
    <p:sldId id="28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2241623-A064-4BED-B073-BA4D61433402}" type="datetime1">
              <a:rPr lang="en-US" smtClean="0"/>
              <a:t>4/24/2023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8917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78294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ECF02AB-6034-4B88-BC5A-7C17CB0EF809}" type="datetime1">
              <a:rPr lang="en-US" smtClean="0"/>
              <a:t>4/24/2023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9041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4181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2EB70D-CD01-44DA-83B3-8FEB3383D307}" type="datetime1">
              <a:rPr lang="en-US" smtClean="0"/>
              <a:t>4/24/2023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957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82280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4/24/2023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1956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1BA835-D13F-49F4-8F11-5D576AC65FAD}" type="datetime1">
              <a:rPr lang="en-US" smtClean="0"/>
              <a:t>4/24/2023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798899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4/24/2023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20934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D5DD0D6-7A82-473E-879B-C6ECD6CCCFEC}" type="datetime1">
              <a:rPr lang="en-US" smtClean="0"/>
              <a:t>4/24/2023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4021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3703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4408324-A84C-4A45-93B6-78D079CCE772}" type="datetime1">
              <a:rPr lang="en-US" smtClean="0"/>
              <a:t>4/24/2023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algn="l"/>
            <a:fld id="{FAEF9944-A4F6-4C59-AEBD-678D6480B8EA}" type="slidenum">
              <a:rPr lang="en-US" smtClean="0"/>
              <a:pPr algn="l"/>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57300488"/>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vis-www.cs.umass.edu/lf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chive.ics.uci.edu/ml/datasets/DrivFac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hare.streamlit.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8F45-60D6-6495-2644-8D67EBC245B2}"/>
              </a:ext>
            </a:extLst>
          </p:cNvPr>
          <p:cNvSpPr>
            <a:spLocks noGrp="1"/>
          </p:cNvSpPr>
          <p:nvPr>
            <p:ph type="title"/>
          </p:nvPr>
        </p:nvSpPr>
        <p:spPr/>
        <p:txBody>
          <a:bodyPr anchor="b">
            <a:noAutofit/>
          </a:bodyPr>
          <a:lstStyle/>
          <a:p>
            <a:pPr algn="ctr">
              <a:lnSpc>
                <a:spcPct val="107000"/>
              </a:lnSpc>
              <a:spcAft>
                <a:spcPts val="800"/>
              </a:spcAft>
            </a:pPr>
            <a:r>
              <a:rPr lang="en-CA" sz="3600" kern="100" dirty="0">
                <a:effectLst/>
                <a:latin typeface="Calibri" panose="020F0502020204030204" pitchFamily="34" charset="0"/>
                <a:ea typeface="Calibri" panose="020F0502020204030204" pitchFamily="34" charset="0"/>
                <a:cs typeface="Arial" panose="020B0604020202020204" pitchFamily="34" charset="0"/>
              </a:rPr>
              <a:t>Real-Time Face Recognition Check In-Out Program</a:t>
            </a:r>
          </a:p>
        </p:txBody>
      </p:sp>
      <p:pic>
        <p:nvPicPr>
          <p:cNvPr id="19" name="Content Placeholder 18" descr="Graphical user interface, application&#10;&#10;Description automatically generated">
            <a:extLst>
              <a:ext uri="{FF2B5EF4-FFF2-40B4-BE49-F238E27FC236}">
                <a16:creationId xmlns:a16="http://schemas.microsoft.com/office/drawing/2014/main" id="{A36489AE-F364-B0DD-162F-1F77868DEE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9923" y="1817429"/>
            <a:ext cx="9252153" cy="5040571"/>
          </a:xfrm>
        </p:spPr>
      </p:pic>
    </p:spTree>
    <p:extLst>
      <p:ext uri="{BB962C8B-B14F-4D97-AF65-F5344CB8AC3E}">
        <p14:creationId xmlns:p14="http://schemas.microsoft.com/office/powerpoint/2010/main" val="1513381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46E0-2D12-2EE8-22E7-873E204AE12A}"/>
              </a:ext>
            </a:extLst>
          </p:cNvPr>
          <p:cNvSpPr>
            <a:spLocks noGrp="1"/>
          </p:cNvSpPr>
          <p:nvPr>
            <p:ph type="title"/>
          </p:nvPr>
        </p:nvSpPr>
        <p:spPr/>
        <p:txBody>
          <a:bodyPr>
            <a:noAutofit/>
          </a:bodyPr>
          <a:lstStyle/>
          <a:p>
            <a:r>
              <a:rPr lang="en-CA" sz="4000" kern="100" dirty="0">
                <a:effectLst/>
                <a:latin typeface="Calibri" panose="020F0502020204030204" pitchFamily="34" charset="0"/>
                <a:ea typeface="Calibri" panose="020F0502020204030204" pitchFamily="34" charset="0"/>
                <a:cs typeface="Arial" panose="020B0604020202020204" pitchFamily="34" charset="0"/>
              </a:rPr>
              <a:t>Labeled Faces in the Wild Home (LFW) dataset</a:t>
            </a:r>
            <a:endParaRPr lang="en-CA" sz="5400" dirty="0"/>
          </a:p>
        </p:txBody>
      </p:sp>
      <p:sp>
        <p:nvSpPr>
          <p:cNvPr id="3" name="Content Placeholder 2">
            <a:extLst>
              <a:ext uri="{FF2B5EF4-FFF2-40B4-BE49-F238E27FC236}">
                <a16:creationId xmlns:a16="http://schemas.microsoft.com/office/drawing/2014/main" id="{820B1C46-FE05-3ADB-705A-58B35411B7E1}"/>
              </a:ext>
            </a:extLst>
          </p:cNvPr>
          <p:cNvSpPr>
            <a:spLocks noGrp="1"/>
          </p:cNvSpPr>
          <p:nvPr>
            <p:ph idx="1"/>
          </p:nvPr>
        </p:nvSpPr>
        <p:spPr/>
        <p:txBody>
          <a:bodyPr>
            <a:normAutofit/>
          </a:bodyPr>
          <a:lstStyle/>
          <a:p>
            <a:r>
              <a:rPr lang="en-US" sz="2400" b="0" i="0" dirty="0">
                <a:solidFill>
                  <a:srgbClr val="000000"/>
                </a:solidFill>
                <a:effectLst/>
                <a:latin typeface="Helvetica Neue"/>
              </a:rPr>
              <a:t>It is a popular benchmark dataset in computer vision.</a:t>
            </a:r>
          </a:p>
          <a:p>
            <a:r>
              <a:rPr lang="en-US" sz="2400" b="0" i="0" dirty="0">
                <a:solidFill>
                  <a:srgbClr val="000000"/>
                </a:solidFill>
                <a:effectLst/>
                <a:latin typeface="Helvetica Neue"/>
              </a:rPr>
              <a:t> The dataset contains over 13,000 images of faces collected from the internet and is widely used for tasks such as face recognition and verification. </a:t>
            </a:r>
          </a:p>
          <a:p>
            <a:r>
              <a:rPr lang="en-US" sz="2400" b="0" i="0" dirty="0">
                <a:solidFill>
                  <a:srgbClr val="000000"/>
                </a:solidFill>
                <a:effectLst/>
                <a:latin typeface="Helvetica Neue"/>
              </a:rPr>
              <a:t>The LFW dataset is notable for its large size, diversity of subjects, and real-world conditions, such as variability in pose, lighting, and facial expressions.</a:t>
            </a:r>
          </a:p>
          <a:p>
            <a:r>
              <a:rPr lang="en-US" sz="2400" b="0" i="0" dirty="0">
                <a:solidFill>
                  <a:srgbClr val="000000"/>
                </a:solidFill>
                <a:effectLst/>
                <a:latin typeface="Helvetica Neue"/>
              </a:rPr>
              <a:t> The dataset is freely available for download and has been used in numerous research papers and competitions in computer vision.</a:t>
            </a:r>
          </a:p>
          <a:p>
            <a:r>
              <a:rPr lang="en-US" sz="2400" b="0" i="0" dirty="0">
                <a:solidFill>
                  <a:srgbClr val="000000"/>
                </a:solidFill>
                <a:effectLst/>
                <a:latin typeface="Helvetica Neue"/>
              </a:rPr>
              <a:t> </a:t>
            </a:r>
            <a:r>
              <a:rPr lang="en-US" sz="2400" b="0" i="0" u="sng" dirty="0">
                <a:solidFill>
                  <a:srgbClr val="296EAA"/>
                </a:solidFill>
                <a:effectLst/>
                <a:latin typeface="Helvetica Neue"/>
                <a:hlinkClick r:id="rId2"/>
              </a:rPr>
              <a:t>http://vis-www.cs.umass.edu/lfw/</a:t>
            </a:r>
            <a:r>
              <a:rPr lang="en-US" sz="2400" b="0" i="0" dirty="0">
                <a:solidFill>
                  <a:srgbClr val="000000"/>
                </a:solidFill>
                <a:effectLst/>
                <a:latin typeface="Helvetica Neue"/>
              </a:rPr>
              <a:t> </a:t>
            </a:r>
            <a:endParaRPr lang="en-CA" sz="2400" dirty="0"/>
          </a:p>
        </p:txBody>
      </p:sp>
    </p:spTree>
    <p:extLst>
      <p:ext uri="{BB962C8B-B14F-4D97-AF65-F5344CB8AC3E}">
        <p14:creationId xmlns:p14="http://schemas.microsoft.com/office/powerpoint/2010/main" val="256710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46E0-2D12-2EE8-22E7-873E204AE12A}"/>
              </a:ext>
            </a:extLst>
          </p:cNvPr>
          <p:cNvSpPr>
            <a:spLocks noGrp="1"/>
          </p:cNvSpPr>
          <p:nvPr>
            <p:ph type="title"/>
          </p:nvPr>
        </p:nvSpPr>
        <p:spPr/>
        <p:txBody>
          <a:bodyPr>
            <a:normAutofit/>
          </a:bodyPr>
          <a:lstStyle/>
          <a:p>
            <a:r>
              <a:rPr lang="en-CA" sz="4800" kern="100" dirty="0" err="1">
                <a:effectLst/>
                <a:latin typeface="Calibri" panose="020F0502020204030204" pitchFamily="34" charset="0"/>
                <a:ea typeface="Calibri" panose="020F0502020204030204" pitchFamily="34" charset="0"/>
                <a:cs typeface="Arial" panose="020B0604020202020204" pitchFamily="34" charset="0"/>
              </a:rPr>
              <a:t>DrivFace</a:t>
            </a:r>
            <a:r>
              <a:rPr lang="en-CA" sz="4800" kern="100" dirty="0">
                <a:effectLst/>
                <a:latin typeface="Calibri" panose="020F0502020204030204" pitchFamily="34" charset="0"/>
                <a:ea typeface="Calibri" panose="020F0502020204030204" pitchFamily="34" charset="0"/>
                <a:cs typeface="Arial" panose="020B0604020202020204" pitchFamily="34" charset="0"/>
              </a:rPr>
              <a:t> dataset</a:t>
            </a:r>
            <a:endParaRPr lang="en-CA" sz="6600" dirty="0"/>
          </a:p>
        </p:txBody>
      </p:sp>
      <p:sp>
        <p:nvSpPr>
          <p:cNvPr id="3" name="Content Placeholder 2">
            <a:extLst>
              <a:ext uri="{FF2B5EF4-FFF2-40B4-BE49-F238E27FC236}">
                <a16:creationId xmlns:a16="http://schemas.microsoft.com/office/drawing/2014/main" id="{820B1C46-FE05-3ADB-705A-58B35411B7E1}"/>
              </a:ext>
            </a:extLst>
          </p:cNvPr>
          <p:cNvSpPr>
            <a:spLocks noGrp="1"/>
          </p:cNvSpPr>
          <p:nvPr>
            <p:ph idx="1"/>
          </p:nvPr>
        </p:nvSpPr>
        <p:spPr/>
        <p:txBody>
          <a:bodyPr>
            <a:normAutofit/>
          </a:bodyPr>
          <a:lstStyle/>
          <a:p>
            <a:pPr algn="l"/>
            <a:r>
              <a:rPr lang="en-US" sz="2000" b="0" i="0" dirty="0">
                <a:solidFill>
                  <a:srgbClr val="000000"/>
                </a:solidFill>
                <a:effectLst/>
                <a:latin typeface="Helvetica Neue"/>
              </a:rPr>
              <a:t>It is a collection of images designed for use in computer vision and machine learning applications.</a:t>
            </a:r>
          </a:p>
          <a:p>
            <a:pPr algn="l"/>
            <a:r>
              <a:rPr lang="en-US" sz="2000" b="0" i="0" dirty="0">
                <a:solidFill>
                  <a:srgbClr val="000000"/>
                </a:solidFill>
                <a:effectLst/>
                <a:latin typeface="Helvetica Neue"/>
              </a:rPr>
              <a:t>It was collected using a camera mounted inside a car and includes images of drivers with varying head poses and lighting conditions. The dataset contains approximately 606 images of 4 individuals, with each individual's face captured under a range of different driving conditions.</a:t>
            </a:r>
          </a:p>
          <a:p>
            <a:pPr algn="l"/>
            <a:r>
              <a:rPr lang="en-US" sz="2000" b="0" i="0" dirty="0">
                <a:solidFill>
                  <a:srgbClr val="000000"/>
                </a:solidFill>
                <a:effectLst/>
                <a:latin typeface="Helvetica Neue"/>
              </a:rPr>
              <a:t>It has been widely used in research on facial recognition, head pose estimation, and other computer vision tasks, and is available for download from the UCI Machine Learning Repository </a:t>
            </a:r>
            <a:r>
              <a:rPr lang="en-US" sz="2000" b="0" i="0" u="sng" dirty="0">
                <a:solidFill>
                  <a:srgbClr val="296EAA"/>
                </a:solidFill>
                <a:effectLst/>
                <a:latin typeface="Helvetica Neue"/>
                <a:hlinkClick r:id="rId2"/>
              </a:rPr>
              <a:t>https://archive.ics.uci.edu/ml/datasets/DrivFace</a:t>
            </a:r>
            <a:r>
              <a:rPr lang="en-US" sz="2000" b="0" i="0" dirty="0">
                <a:solidFill>
                  <a:srgbClr val="000000"/>
                </a:solidFill>
                <a:effectLst/>
                <a:latin typeface="Helvetica Neue"/>
              </a:rPr>
              <a:t>.</a:t>
            </a:r>
          </a:p>
          <a:p>
            <a:pPr>
              <a:lnSpc>
                <a:spcPct val="107000"/>
              </a:lnSpc>
              <a:spcAft>
                <a:spcPts val="800"/>
              </a:spcAft>
            </a:pPr>
            <a:endParaRPr lang="en-CA"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54299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46E0-2D12-2EE8-22E7-873E204AE12A}"/>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Generated Dataset</a:t>
            </a:r>
            <a:endParaRPr lang="en-CA" sz="6600" dirty="0"/>
          </a:p>
        </p:txBody>
      </p:sp>
      <p:sp>
        <p:nvSpPr>
          <p:cNvPr id="3" name="Content Placeholder 2">
            <a:extLst>
              <a:ext uri="{FF2B5EF4-FFF2-40B4-BE49-F238E27FC236}">
                <a16:creationId xmlns:a16="http://schemas.microsoft.com/office/drawing/2014/main" id="{820B1C46-FE05-3ADB-705A-58B35411B7E1}"/>
              </a:ext>
            </a:extLst>
          </p:cNvPr>
          <p:cNvSpPr>
            <a:spLocks noGrp="1"/>
          </p:cNvSpPr>
          <p:nvPr>
            <p:ph idx="1"/>
          </p:nvPr>
        </p:nvSpPr>
        <p:spPr/>
        <p:txBody>
          <a:bodyPr>
            <a:normAutofit/>
          </a:bodyPr>
          <a:lstStyle/>
          <a:p>
            <a:pPr>
              <a:lnSpc>
                <a:spcPct val="107000"/>
              </a:lnSpc>
              <a:spcAft>
                <a:spcPts val="800"/>
              </a:spcAft>
            </a:pPr>
            <a:r>
              <a:rPr lang="en-CA" sz="2800" dirty="0">
                <a:solidFill>
                  <a:srgbClr val="000000"/>
                </a:solidFill>
                <a:latin typeface="Helvetica Neue"/>
              </a:rPr>
              <a:t>A dataset created by the developer using CV2 and the laptop camera.</a:t>
            </a:r>
          </a:p>
          <a:p>
            <a:r>
              <a:rPr lang="en-US" sz="2800" dirty="0">
                <a:solidFill>
                  <a:srgbClr val="000000"/>
                </a:solidFill>
                <a:latin typeface="Helvetica Neue"/>
              </a:rPr>
              <a:t>This allows to capture images of myself under various lighting conditions and facial expressions and add them to the dataset for increased diversity.</a:t>
            </a:r>
            <a:endParaRPr lang="en-CA" sz="2800" dirty="0">
              <a:solidFill>
                <a:srgbClr val="000000"/>
              </a:solidFill>
              <a:latin typeface="Helvetica Neue"/>
            </a:endParaRPr>
          </a:p>
        </p:txBody>
      </p:sp>
    </p:spTree>
    <p:extLst>
      <p:ext uri="{BB962C8B-B14F-4D97-AF65-F5344CB8AC3E}">
        <p14:creationId xmlns:p14="http://schemas.microsoft.com/office/powerpoint/2010/main" val="325955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1F40-A13B-155F-EE27-4524CE5C5939}"/>
              </a:ext>
            </a:extLst>
          </p:cNvPr>
          <p:cNvSpPr>
            <a:spLocks noGrp="1"/>
          </p:cNvSpPr>
          <p:nvPr>
            <p:ph type="title"/>
          </p:nvPr>
        </p:nvSpPr>
        <p:spPr/>
        <p:txBody>
          <a:bodyPr/>
          <a:lstStyle/>
          <a:p>
            <a:r>
              <a:rPr lang="en-CA" dirty="0"/>
              <a:t>Image </a:t>
            </a:r>
            <a:r>
              <a:rPr lang="en-US" dirty="0"/>
              <a:t>augmentation</a:t>
            </a:r>
            <a:endParaRPr lang="en-CA" dirty="0"/>
          </a:p>
        </p:txBody>
      </p:sp>
      <p:sp>
        <p:nvSpPr>
          <p:cNvPr id="3" name="Content Placeholder 2">
            <a:extLst>
              <a:ext uri="{FF2B5EF4-FFF2-40B4-BE49-F238E27FC236}">
                <a16:creationId xmlns:a16="http://schemas.microsoft.com/office/drawing/2014/main" id="{96042A79-9651-5BA8-A81C-EC069B9E5F86}"/>
              </a:ext>
            </a:extLst>
          </p:cNvPr>
          <p:cNvSpPr>
            <a:spLocks noGrp="1"/>
          </p:cNvSpPr>
          <p:nvPr>
            <p:ph idx="1"/>
          </p:nvPr>
        </p:nvSpPr>
        <p:spPr/>
        <p:txBody>
          <a:bodyPr/>
          <a:lstStyle/>
          <a:p>
            <a:pPr algn="l"/>
            <a:r>
              <a:rPr lang="en-US" b="0" i="0" dirty="0">
                <a:solidFill>
                  <a:srgbClr val="000000"/>
                </a:solidFill>
                <a:effectLst/>
                <a:latin typeface="Helvetica Neue"/>
              </a:rPr>
              <a:t>Image augmentation can be useful for generating a larger and more diverse dataset for training deep learning models.</a:t>
            </a:r>
          </a:p>
          <a:p>
            <a:pPr algn="l"/>
            <a:r>
              <a:rPr lang="en-US" b="0" i="0" dirty="0">
                <a:solidFill>
                  <a:srgbClr val="000000"/>
                </a:solidFill>
                <a:effectLst/>
                <a:latin typeface="Helvetica Neue"/>
              </a:rPr>
              <a:t>The data augmentation process involves applying a set of random transformations to the input image. Specifically, the function applies:</a:t>
            </a:r>
          </a:p>
          <a:p>
            <a:pPr marL="342900" indent="-342900" algn="l">
              <a:buFont typeface="+mj-lt"/>
              <a:buAutoNum type="arabicPeriod"/>
            </a:pPr>
            <a:r>
              <a:rPr lang="en-US" b="0" i="0" dirty="0">
                <a:solidFill>
                  <a:srgbClr val="000000"/>
                </a:solidFill>
                <a:effectLst/>
                <a:latin typeface="Helvetica Neue"/>
              </a:rPr>
              <a:t>A stateless random brightness adjustment.</a:t>
            </a:r>
          </a:p>
          <a:p>
            <a:pPr marL="342900" indent="-342900" algn="l">
              <a:buFont typeface="+mj-lt"/>
              <a:buAutoNum type="arabicPeriod"/>
            </a:pPr>
            <a:r>
              <a:rPr lang="en-US" b="0" i="0" dirty="0">
                <a:solidFill>
                  <a:srgbClr val="000000"/>
                </a:solidFill>
                <a:effectLst/>
                <a:latin typeface="Helvetica Neue"/>
              </a:rPr>
              <a:t>A stateless random contrast adjustment.</a:t>
            </a:r>
          </a:p>
          <a:p>
            <a:pPr marL="342900" indent="-342900" algn="l">
              <a:buFont typeface="+mj-lt"/>
              <a:buAutoNum type="arabicPeriod"/>
            </a:pPr>
            <a:r>
              <a:rPr lang="en-US" b="0" i="0" dirty="0">
                <a:solidFill>
                  <a:srgbClr val="000000"/>
                </a:solidFill>
                <a:effectLst/>
                <a:latin typeface="Helvetica Neue"/>
              </a:rPr>
              <a:t>A stateless random flip left-right.</a:t>
            </a:r>
          </a:p>
          <a:p>
            <a:pPr marL="342900" indent="-342900" algn="l">
              <a:buFont typeface="+mj-lt"/>
              <a:buAutoNum type="arabicPeriod"/>
            </a:pPr>
            <a:r>
              <a:rPr lang="en-US" b="0" i="0" dirty="0">
                <a:solidFill>
                  <a:srgbClr val="000000"/>
                </a:solidFill>
                <a:effectLst/>
                <a:latin typeface="Helvetica Neue"/>
              </a:rPr>
              <a:t>A stateless random JPEG quality adjustment.</a:t>
            </a:r>
          </a:p>
          <a:p>
            <a:pPr marL="342900" indent="-342900" algn="l">
              <a:buFont typeface="+mj-lt"/>
              <a:buAutoNum type="arabicPeriod"/>
            </a:pPr>
            <a:r>
              <a:rPr lang="en-US" b="0" i="0" dirty="0">
                <a:solidFill>
                  <a:srgbClr val="000000"/>
                </a:solidFill>
                <a:effectLst/>
                <a:latin typeface="Helvetica Neue"/>
              </a:rPr>
              <a:t>A stateless random saturation adjustment.</a:t>
            </a:r>
          </a:p>
        </p:txBody>
      </p:sp>
    </p:spTree>
    <p:extLst>
      <p:ext uri="{BB962C8B-B14F-4D97-AF65-F5344CB8AC3E}">
        <p14:creationId xmlns:p14="http://schemas.microsoft.com/office/powerpoint/2010/main" val="385037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1F40-A13B-155F-EE27-4524CE5C5939}"/>
              </a:ext>
            </a:extLst>
          </p:cNvPr>
          <p:cNvSpPr>
            <a:spLocks noGrp="1"/>
          </p:cNvSpPr>
          <p:nvPr>
            <p:ph type="title"/>
          </p:nvPr>
        </p:nvSpPr>
        <p:spPr/>
        <p:txBody>
          <a:bodyPr/>
          <a:lstStyle/>
          <a:p>
            <a:r>
              <a:rPr lang="en-CA" dirty="0"/>
              <a:t>Image </a:t>
            </a:r>
            <a:r>
              <a:rPr lang="en-US" dirty="0"/>
              <a:t>augmentation</a:t>
            </a:r>
            <a:endParaRPr lang="en-CA" dirty="0"/>
          </a:p>
        </p:txBody>
      </p:sp>
      <p:pic>
        <p:nvPicPr>
          <p:cNvPr id="5" name="Content Placeholder 4" descr="A picture containing person, indoor, dryer&#10;&#10;Description automatically generated">
            <a:extLst>
              <a:ext uri="{FF2B5EF4-FFF2-40B4-BE49-F238E27FC236}">
                <a16:creationId xmlns:a16="http://schemas.microsoft.com/office/drawing/2014/main" id="{CEC7F68E-0244-7421-D52B-09A0962B1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8883" y="2617754"/>
            <a:ext cx="2381250" cy="2381250"/>
          </a:xfrm>
        </p:spPr>
      </p:pic>
      <p:pic>
        <p:nvPicPr>
          <p:cNvPr id="7" name="Picture 6" descr="A picture containing person, indoor, dryer&#10;&#10;Description automatically generated">
            <a:extLst>
              <a:ext uri="{FF2B5EF4-FFF2-40B4-BE49-F238E27FC236}">
                <a16:creationId xmlns:a16="http://schemas.microsoft.com/office/drawing/2014/main" id="{7D765F90-1EC9-FA16-8CD6-BCBFE6643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359" y="2617754"/>
            <a:ext cx="2381250" cy="2381250"/>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D7C139EB-E6A1-75B5-D592-83C942999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503" y="2617754"/>
            <a:ext cx="2381250" cy="2381250"/>
          </a:xfrm>
          <a:prstGeom prst="rect">
            <a:avLst/>
          </a:prstGeom>
        </p:spPr>
      </p:pic>
      <p:pic>
        <p:nvPicPr>
          <p:cNvPr id="11" name="Picture 10" descr="A picture containing person, indoor&#10;&#10;Description automatically generated">
            <a:extLst>
              <a:ext uri="{FF2B5EF4-FFF2-40B4-BE49-F238E27FC236}">
                <a16:creationId xmlns:a16="http://schemas.microsoft.com/office/drawing/2014/main" id="{4ADEFD78-5BEB-73E2-1648-8164CB287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124" y="2617754"/>
            <a:ext cx="2381250" cy="2381250"/>
          </a:xfrm>
          <a:prstGeom prst="rect">
            <a:avLst/>
          </a:prstGeom>
        </p:spPr>
      </p:pic>
    </p:spTree>
    <p:extLst>
      <p:ext uri="{BB962C8B-B14F-4D97-AF65-F5344CB8AC3E}">
        <p14:creationId xmlns:p14="http://schemas.microsoft.com/office/powerpoint/2010/main" val="106385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F66E-CB6A-47AE-8288-0D6E222B8EED}"/>
              </a:ext>
            </a:extLst>
          </p:cNvPr>
          <p:cNvSpPr>
            <a:spLocks noGrp="1"/>
          </p:cNvSpPr>
          <p:nvPr>
            <p:ph type="title"/>
          </p:nvPr>
        </p:nvSpPr>
        <p:spPr/>
        <p:txBody>
          <a:bodyPr>
            <a:normAutofit/>
          </a:bodyPr>
          <a:lstStyle/>
          <a:p>
            <a:r>
              <a:rPr lang="en-CA" sz="5400" dirty="0"/>
              <a:t>Model training</a:t>
            </a:r>
          </a:p>
        </p:txBody>
      </p:sp>
      <p:sp>
        <p:nvSpPr>
          <p:cNvPr id="3" name="Content Placeholder 2">
            <a:extLst>
              <a:ext uri="{FF2B5EF4-FFF2-40B4-BE49-F238E27FC236}">
                <a16:creationId xmlns:a16="http://schemas.microsoft.com/office/drawing/2014/main" id="{58EB303A-AA8F-1485-437A-57C97392B7A9}"/>
              </a:ext>
            </a:extLst>
          </p:cNvPr>
          <p:cNvSpPr>
            <a:spLocks noGrp="1"/>
          </p:cNvSpPr>
          <p:nvPr>
            <p:ph idx="1"/>
          </p:nvPr>
        </p:nvSpPr>
        <p:spPr/>
        <p:txBody>
          <a:bodyPr>
            <a:normAutofit/>
          </a:bodyPr>
          <a:lstStyle/>
          <a:p>
            <a:r>
              <a:rPr lang="en-US" sz="2400" dirty="0"/>
              <a:t>The paper "Siamese Neural Networks for One-shot Image Recognition" by Koch et al. provided the inspiration for building a model for one-shot image recognition. </a:t>
            </a:r>
          </a:p>
          <a:p>
            <a:r>
              <a:rPr lang="en-US" sz="2400" dirty="0"/>
              <a:t>The paper proposes a method for learning a similarity metric between two images using a Siamese neural network architecture. </a:t>
            </a:r>
          </a:p>
          <a:p>
            <a:r>
              <a:rPr lang="en-US" sz="2400" dirty="0"/>
              <a:t>The Siamese network consists of two identical sub-networks that share the same set of weights, and the input images are passed through these sub-networks to produce feature vectors. The distance between the feature vectors of two images is then used as a measure of similarity between those images.</a:t>
            </a:r>
            <a:endParaRPr lang="en-CA" sz="2400" dirty="0"/>
          </a:p>
        </p:txBody>
      </p:sp>
    </p:spTree>
    <p:extLst>
      <p:ext uri="{BB962C8B-B14F-4D97-AF65-F5344CB8AC3E}">
        <p14:creationId xmlns:p14="http://schemas.microsoft.com/office/powerpoint/2010/main" val="351794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F66E-CB6A-47AE-8288-0D6E222B8EED}"/>
              </a:ext>
            </a:extLst>
          </p:cNvPr>
          <p:cNvSpPr>
            <a:spLocks noGrp="1"/>
          </p:cNvSpPr>
          <p:nvPr>
            <p:ph type="title"/>
          </p:nvPr>
        </p:nvSpPr>
        <p:spPr/>
        <p:txBody>
          <a:bodyPr>
            <a:normAutofit/>
          </a:bodyPr>
          <a:lstStyle/>
          <a:p>
            <a:r>
              <a:rPr lang="en-CA" sz="5400" dirty="0"/>
              <a:t>Model training</a:t>
            </a:r>
          </a:p>
        </p:txBody>
      </p:sp>
      <p:pic>
        <p:nvPicPr>
          <p:cNvPr id="4" name="Content Placeholder 4">
            <a:extLst>
              <a:ext uri="{FF2B5EF4-FFF2-40B4-BE49-F238E27FC236}">
                <a16:creationId xmlns:a16="http://schemas.microsoft.com/office/drawing/2014/main" id="{B5F3B5EB-A218-6F9B-ECC4-C37799AF3E6F}"/>
              </a:ext>
            </a:extLst>
          </p:cNvPr>
          <p:cNvPicPr>
            <a:picLocks noGrp="1" noChangeAspect="1"/>
          </p:cNvPicPr>
          <p:nvPr>
            <p:ph idx="1"/>
          </p:nvPr>
        </p:nvPicPr>
        <p:blipFill>
          <a:blip r:embed="rId2"/>
          <a:stretch>
            <a:fillRect/>
          </a:stretch>
        </p:blipFill>
        <p:spPr>
          <a:xfrm>
            <a:off x="234288" y="3306045"/>
            <a:ext cx="11726623" cy="2412000"/>
          </a:xfrm>
        </p:spPr>
      </p:pic>
    </p:spTree>
    <p:extLst>
      <p:ext uri="{BB962C8B-B14F-4D97-AF65-F5344CB8AC3E}">
        <p14:creationId xmlns:p14="http://schemas.microsoft.com/office/powerpoint/2010/main" val="411964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F66E-CB6A-47AE-8288-0D6E222B8EED}"/>
              </a:ext>
            </a:extLst>
          </p:cNvPr>
          <p:cNvSpPr>
            <a:spLocks noGrp="1"/>
          </p:cNvSpPr>
          <p:nvPr>
            <p:ph type="title"/>
          </p:nvPr>
        </p:nvSpPr>
        <p:spPr/>
        <p:txBody>
          <a:bodyPr>
            <a:normAutofit/>
          </a:bodyPr>
          <a:lstStyle/>
          <a:p>
            <a:r>
              <a:rPr lang="en-CA" sz="5400" dirty="0"/>
              <a:t>Model training</a:t>
            </a:r>
          </a:p>
        </p:txBody>
      </p:sp>
      <p:sp>
        <p:nvSpPr>
          <p:cNvPr id="3" name="Content Placeholder 2">
            <a:extLst>
              <a:ext uri="{FF2B5EF4-FFF2-40B4-BE49-F238E27FC236}">
                <a16:creationId xmlns:a16="http://schemas.microsoft.com/office/drawing/2014/main" id="{58EB303A-AA8F-1485-437A-57C97392B7A9}"/>
              </a:ext>
            </a:extLst>
          </p:cNvPr>
          <p:cNvSpPr>
            <a:spLocks noGrp="1"/>
          </p:cNvSpPr>
          <p:nvPr>
            <p:ph idx="1"/>
          </p:nvPr>
        </p:nvSpPr>
        <p:spPr/>
        <p:txBody>
          <a:bodyPr>
            <a:normAutofit/>
          </a:bodyPr>
          <a:lstStyle/>
          <a:p>
            <a:r>
              <a:rPr lang="en-US" sz="2400" dirty="0"/>
              <a:t>This approach allows the model to learn to recognize objects even with very few training examples. The paper's experimental results showed that their method outperformed previous methods for one-shot image recognition, demonstrating the potential of Siamese networks in this domain. </a:t>
            </a:r>
          </a:p>
          <a:p>
            <a:r>
              <a:rPr lang="en-US" sz="2400" dirty="0"/>
              <a:t>By adapting the Siamese network architecture and training process described in this paper to my specific use case, I was able to build a model that achieved impressive accuracy in recognizing similar faces in images with only a few examples.</a:t>
            </a:r>
            <a:endParaRPr lang="en-CA" sz="2400" dirty="0"/>
          </a:p>
        </p:txBody>
      </p:sp>
    </p:spTree>
    <p:extLst>
      <p:ext uri="{BB962C8B-B14F-4D97-AF65-F5344CB8AC3E}">
        <p14:creationId xmlns:p14="http://schemas.microsoft.com/office/powerpoint/2010/main" val="339062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B2DC-3685-3D80-7314-8924F6191689}"/>
              </a:ext>
            </a:extLst>
          </p:cNvPr>
          <p:cNvSpPr>
            <a:spLocks noGrp="1"/>
          </p:cNvSpPr>
          <p:nvPr>
            <p:ph type="title"/>
          </p:nvPr>
        </p:nvSpPr>
        <p:spPr/>
        <p:txBody>
          <a:bodyPr/>
          <a:lstStyle/>
          <a:p>
            <a:r>
              <a:rPr lang="en-CA" sz="4800" dirty="0"/>
              <a:t>Streamlit</a:t>
            </a:r>
            <a:endParaRPr lang="en-CA" dirty="0"/>
          </a:p>
        </p:txBody>
      </p:sp>
      <p:sp>
        <p:nvSpPr>
          <p:cNvPr id="3" name="Content Placeholder 2">
            <a:extLst>
              <a:ext uri="{FF2B5EF4-FFF2-40B4-BE49-F238E27FC236}">
                <a16:creationId xmlns:a16="http://schemas.microsoft.com/office/drawing/2014/main" id="{E62E0ADD-7681-C434-5CFA-56B5D62024AB}"/>
              </a:ext>
            </a:extLst>
          </p:cNvPr>
          <p:cNvSpPr>
            <a:spLocks noGrp="1"/>
          </p:cNvSpPr>
          <p:nvPr>
            <p:ph idx="1"/>
          </p:nvPr>
        </p:nvSpPr>
        <p:spPr/>
        <p:txBody>
          <a:bodyPr>
            <a:normAutofit fontScale="92500" lnSpcReduction="10000"/>
          </a:bodyPr>
          <a:lstStyle/>
          <a:p>
            <a:pPr algn="l"/>
            <a:r>
              <a:rPr lang="en-US" sz="2400" b="0" i="0" dirty="0">
                <a:solidFill>
                  <a:srgbClr val="374151"/>
                </a:solidFill>
                <a:effectLst/>
                <a:latin typeface="Söhne"/>
              </a:rPr>
              <a:t>Streamlit is an open-source Python library used for creating data-driven web applications. </a:t>
            </a:r>
          </a:p>
          <a:p>
            <a:pPr algn="l"/>
            <a:r>
              <a:rPr lang="en-US" sz="2400" b="0" i="0" dirty="0">
                <a:solidFill>
                  <a:srgbClr val="374151"/>
                </a:solidFill>
                <a:effectLst/>
                <a:latin typeface="Söhne"/>
              </a:rPr>
              <a:t>It allows developers to build interactive and customizable web apps using familiar Python syntax, without having to worry about the underlying web technologies such as HTML, CSS, and JavaScript.</a:t>
            </a:r>
          </a:p>
          <a:p>
            <a:pPr algn="l"/>
            <a:r>
              <a:rPr lang="en-US" sz="2400" b="0" i="0" dirty="0">
                <a:solidFill>
                  <a:srgbClr val="374151"/>
                </a:solidFill>
                <a:effectLst/>
                <a:latin typeface="Söhne"/>
              </a:rPr>
              <a:t>Streamlit also includes built-in support for live reloading, which means that your application will automatically update whenever you make changes to the underlying code. This makes it easy to experiment with different data visualizations or UI layouts without having to restart the application.</a:t>
            </a:r>
          </a:p>
          <a:p>
            <a:pPr algn="l"/>
            <a:r>
              <a:rPr lang="en-US" sz="2400" b="0" i="0" dirty="0">
                <a:solidFill>
                  <a:srgbClr val="374151"/>
                </a:solidFill>
                <a:effectLst/>
                <a:latin typeface="Söhne"/>
              </a:rPr>
              <a:t>Overall, Streamlit is a powerful tool for building data-driven web applications with minimal setup and configuration.</a:t>
            </a:r>
          </a:p>
          <a:p>
            <a:endParaRPr lang="en-CA" dirty="0"/>
          </a:p>
        </p:txBody>
      </p:sp>
    </p:spTree>
    <p:extLst>
      <p:ext uri="{BB962C8B-B14F-4D97-AF65-F5344CB8AC3E}">
        <p14:creationId xmlns:p14="http://schemas.microsoft.com/office/powerpoint/2010/main" val="321387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B2DC-3685-3D80-7314-8924F6191689}"/>
              </a:ext>
            </a:extLst>
          </p:cNvPr>
          <p:cNvSpPr>
            <a:spLocks noGrp="1"/>
          </p:cNvSpPr>
          <p:nvPr>
            <p:ph type="title"/>
          </p:nvPr>
        </p:nvSpPr>
        <p:spPr/>
        <p:txBody>
          <a:bodyPr/>
          <a:lstStyle/>
          <a:p>
            <a:r>
              <a:rPr lang="en-CA" sz="4800" dirty="0"/>
              <a:t>Streamlit: Sign up webpage</a:t>
            </a:r>
            <a:endParaRPr lang="en-CA" dirty="0"/>
          </a:p>
        </p:txBody>
      </p:sp>
      <p:pic>
        <p:nvPicPr>
          <p:cNvPr id="5" name="Content Placeholder 4" descr="Graphical user interface, application, Teams&#10;&#10;Description automatically generated">
            <a:extLst>
              <a:ext uri="{FF2B5EF4-FFF2-40B4-BE49-F238E27FC236}">
                <a16:creationId xmlns:a16="http://schemas.microsoft.com/office/drawing/2014/main" id="{4277C703-FDAB-8323-D527-9ECEE71D22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10" b="17764"/>
          <a:stretch/>
        </p:blipFill>
        <p:spPr>
          <a:xfrm>
            <a:off x="3443056" y="1914585"/>
            <a:ext cx="5185378" cy="4892976"/>
          </a:xfrm>
        </p:spPr>
      </p:pic>
    </p:spTree>
    <p:extLst>
      <p:ext uri="{BB962C8B-B14F-4D97-AF65-F5344CB8AC3E}">
        <p14:creationId xmlns:p14="http://schemas.microsoft.com/office/powerpoint/2010/main" val="167007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7552-BEE6-9446-E928-43950F9DFB42}"/>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Introduction</a:t>
            </a:r>
            <a:endParaRPr lang="en-CA" sz="4800" dirty="0"/>
          </a:p>
        </p:txBody>
      </p:sp>
      <p:sp>
        <p:nvSpPr>
          <p:cNvPr id="3" name="Content Placeholder 2">
            <a:extLst>
              <a:ext uri="{FF2B5EF4-FFF2-40B4-BE49-F238E27FC236}">
                <a16:creationId xmlns:a16="http://schemas.microsoft.com/office/drawing/2014/main" id="{75A09C2E-2EAD-A0D2-1F7D-ABC715322993}"/>
              </a:ext>
            </a:extLst>
          </p:cNvPr>
          <p:cNvSpPr>
            <a:spLocks noGrp="1"/>
          </p:cNvSpPr>
          <p:nvPr>
            <p:ph idx="1"/>
          </p:nvPr>
        </p:nvSpPr>
        <p:spPr/>
        <p:txBody>
          <a:bodyPr>
            <a:normAutofit lnSpcReduction="10000"/>
          </a:bodyPr>
          <a:lstStyle/>
          <a:p>
            <a:pPr marL="457200" indent="-457200">
              <a:lnSpc>
                <a:spcPct val="107000"/>
              </a:lnSpc>
              <a:spcAft>
                <a:spcPts val="800"/>
              </a:spcAft>
              <a:buFont typeface="Arial" panose="020B0604020202020204" pitchFamily="34" charset="0"/>
              <a:buChar char="•"/>
            </a:pPr>
            <a:r>
              <a:rPr lang="en-CA" sz="3000" kern="100" dirty="0">
                <a:latin typeface="Calibri" panose="020F0502020204030204" pitchFamily="34" charset="0"/>
                <a:cs typeface="Arial" panose="020B0604020202020204" pitchFamily="34" charset="0"/>
              </a:rPr>
              <a:t>The Real-Time Face Recognition Check-In/Check-Out Program for Organizations is a capstone project that aims to develop a program that can replace traditional punch clock systems used in organizations. </a:t>
            </a:r>
          </a:p>
          <a:p>
            <a:pPr marL="457200" indent="-457200">
              <a:lnSpc>
                <a:spcPct val="107000"/>
              </a:lnSpc>
              <a:spcAft>
                <a:spcPts val="800"/>
              </a:spcAft>
              <a:buFont typeface="Arial" panose="020B0604020202020204" pitchFamily="34" charset="0"/>
              <a:buChar char="•"/>
            </a:pPr>
            <a:r>
              <a:rPr lang="en-CA" sz="3000" kern="100" dirty="0">
                <a:effectLst/>
                <a:latin typeface="Calibri" panose="020F0502020204030204" pitchFamily="34" charset="0"/>
                <a:ea typeface="Calibri" panose="020F0502020204030204" pitchFamily="34" charset="0"/>
                <a:cs typeface="Arial" panose="020B0604020202020204" pitchFamily="34" charset="0"/>
              </a:rPr>
              <a:t>The proposed program leverages a facial recognition technology to eliminate long lines and increase efficiency in attendance registration.</a:t>
            </a:r>
          </a:p>
          <a:p>
            <a:endParaRPr lang="en-CA" dirty="0"/>
          </a:p>
        </p:txBody>
      </p:sp>
    </p:spTree>
    <p:extLst>
      <p:ext uri="{BB962C8B-B14F-4D97-AF65-F5344CB8AC3E}">
        <p14:creationId xmlns:p14="http://schemas.microsoft.com/office/powerpoint/2010/main" val="149018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B2DC-3685-3D80-7314-8924F6191689}"/>
              </a:ext>
            </a:extLst>
          </p:cNvPr>
          <p:cNvSpPr>
            <a:spLocks noGrp="1"/>
          </p:cNvSpPr>
          <p:nvPr>
            <p:ph type="title"/>
          </p:nvPr>
        </p:nvSpPr>
        <p:spPr/>
        <p:txBody>
          <a:bodyPr/>
          <a:lstStyle/>
          <a:p>
            <a:r>
              <a:rPr lang="en-CA" sz="4800" dirty="0"/>
              <a:t>Streamlit: check in webpage</a:t>
            </a:r>
            <a:endParaRPr lang="en-CA" dirty="0"/>
          </a:p>
        </p:txBody>
      </p:sp>
      <p:pic>
        <p:nvPicPr>
          <p:cNvPr id="5" name="Content Placeholder 4" descr="Graphical user interface&#10;&#10;Description automatically generated">
            <a:extLst>
              <a:ext uri="{FF2B5EF4-FFF2-40B4-BE49-F238E27FC236}">
                <a16:creationId xmlns:a16="http://schemas.microsoft.com/office/drawing/2014/main" id="{66EF7AD9-28D6-732C-5F79-DBFF1E1602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724" b="19504"/>
          <a:stretch/>
        </p:blipFill>
        <p:spPr>
          <a:xfrm>
            <a:off x="2939374" y="1819070"/>
            <a:ext cx="6313251" cy="4939853"/>
          </a:xfrm>
        </p:spPr>
      </p:pic>
    </p:spTree>
    <p:extLst>
      <p:ext uri="{BB962C8B-B14F-4D97-AF65-F5344CB8AC3E}">
        <p14:creationId xmlns:p14="http://schemas.microsoft.com/office/powerpoint/2010/main" val="256822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B2DC-3685-3D80-7314-8924F6191689}"/>
              </a:ext>
            </a:extLst>
          </p:cNvPr>
          <p:cNvSpPr>
            <a:spLocks noGrp="1"/>
          </p:cNvSpPr>
          <p:nvPr>
            <p:ph type="title"/>
          </p:nvPr>
        </p:nvSpPr>
        <p:spPr/>
        <p:txBody>
          <a:bodyPr/>
          <a:lstStyle/>
          <a:p>
            <a:r>
              <a:rPr lang="en-CA" sz="4800" dirty="0"/>
              <a:t>Streamlit: check out webpage</a:t>
            </a:r>
            <a:endParaRPr lang="en-CA" dirty="0"/>
          </a:p>
        </p:txBody>
      </p:sp>
      <p:pic>
        <p:nvPicPr>
          <p:cNvPr id="9" name="Content Placeholder 8" descr="Graphical user interface&#10;&#10;Description automatically generated">
            <a:extLst>
              <a:ext uri="{FF2B5EF4-FFF2-40B4-BE49-F238E27FC236}">
                <a16:creationId xmlns:a16="http://schemas.microsoft.com/office/drawing/2014/main" id="{9D5D1A22-0D50-1C7B-0F43-CEAF4DD0F4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95" b="19505"/>
          <a:stretch/>
        </p:blipFill>
        <p:spPr>
          <a:xfrm>
            <a:off x="2986391" y="1854174"/>
            <a:ext cx="5914417" cy="5003826"/>
          </a:xfrm>
        </p:spPr>
      </p:pic>
    </p:spTree>
    <p:extLst>
      <p:ext uri="{BB962C8B-B14F-4D97-AF65-F5344CB8AC3E}">
        <p14:creationId xmlns:p14="http://schemas.microsoft.com/office/powerpoint/2010/main" val="398930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Streamlit share</a:t>
            </a:r>
          </a:p>
        </p:txBody>
      </p:sp>
      <p:sp>
        <p:nvSpPr>
          <p:cNvPr id="3" name="Content Placeholder 2">
            <a:extLst>
              <a:ext uri="{FF2B5EF4-FFF2-40B4-BE49-F238E27FC236}">
                <a16:creationId xmlns:a16="http://schemas.microsoft.com/office/drawing/2014/main" id="{1C0EF0F6-5260-2018-52A5-94B4221D6940}"/>
              </a:ext>
            </a:extLst>
          </p:cNvPr>
          <p:cNvSpPr>
            <a:spLocks noGrp="1"/>
          </p:cNvSpPr>
          <p:nvPr>
            <p:ph idx="1"/>
          </p:nvPr>
        </p:nvSpPr>
        <p:spPr/>
        <p:txBody>
          <a:bodyPr>
            <a:normAutofit fontScale="92500"/>
          </a:bodyPr>
          <a:lstStyle/>
          <a:p>
            <a:pPr algn="l"/>
            <a:r>
              <a:rPr lang="en-US" sz="2800" b="0" i="0" dirty="0">
                <a:solidFill>
                  <a:srgbClr val="374151"/>
                </a:solidFill>
                <a:effectLst/>
                <a:latin typeface="Söhne"/>
              </a:rPr>
              <a:t>Streamlit Share is a cloud-based platform provided by Streamlit that allows developers to deploy, share, and collaborate on their Streamlit applications.</a:t>
            </a:r>
          </a:p>
          <a:p>
            <a:pPr algn="l"/>
            <a:r>
              <a:rPr lang="en-US" sz="2800" b="0" i="0" dirty="0">
                <a:solidFill>
                  <a:srgbClr val="374151"/>
                </a:solidFill>
                <a:effectLst/>
                <a:latin typeface="Söhne"/>
              </a:rPr>
              <a:t> It is a free service that allows hosting and sharing Streamlit applications with anyone, without having to worry about managing servers or infrastructure.</a:t>
            </a:r>
          </a:p>
          <a:p>
            <a:pPr algn="l"/>
            <a:r>
              <a:rPr lang="en-US" sz="2800" b="0" i="0" dirty="0">
                <a:solidFill>
                  <a:srgbClr val="374151"/>
                </a:solidFill>
                <a:effectLst/>
                <a:latin typeface="Söhne"/>
              </a:rPr>
              <a:t>Can set up automated deployments and continuous integration with GitHub, making it easy to update and deploy your applications with each new code change.</a:t>
            </a:r>
          </a:p>
        </p:txBody>
      </p:sp>
    </p:spTree>
    <p:extLst>
      <p:ext uri="{BB962C8B-B14F-4D97-AF65-F5344CB8AC3E}">
        <p14:creationId xmlns:p14="http://schemas.microsoft.com/office/powerpoint/2010/main" val="275508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Firebase</a:t>
            </a:r>
          </a:p>
        </p:txBody>
      </p:sp>
      <p:sp>
        <p:nvSpPr>
          <p:cNvPr id="3" name="Content Placeholder 2">
            <a:extLst>
              <a:ext uri="{FF2B5EF4-FFF2-40B4-BE49-F238E27FC236}">
                <a16:creationId xmlns:a16="http://schemas.microsoft.com/office/drawing/2014/main" id="{1C0EF0F6-5260-2018-52A5-94B4221D6940}"/>
              </a:ext>
            </a:extLst>
          </p:cNvPr>
          <p:cNvSpPr>
            <a:spLocks noGrp="1"/>
          </p:cNvSpPr>
          <p:nvPr>
            <p:ph idx="1"/>
          </p:nvPr>
        </p:nvSpPr>
        <p:spPr/>
        <p:txBody>
          <a:bodyPr>
            <a:normAutofit fontScale="85000" lnSpcReduction="10000"/>
          </a:bodyPr>
          <a:lstStyle/>
          <a:p>
            <a:pPr algn="l"/>
            <a:r>
              <a:rPr lang="en-US" sz="2800" b="0" i="0" dirty="0">
                <a:solidFill>
                  <a:srgbClr val="374151"/>
                </a:solidFill>
                <a:effectLst/>
                <a:latin typeface="Söhne"/>
              </a:rPr>
              <a:t>Firebase is a mobile and web application development platform that provides a suite of tools and services to help developers build high-quality, scalable, and secure applications.</a:t>
            </a:r>
          </a:p>
          <a:p>
            <a:pPr algn="l"/>
            <a:r>
              <a:rPr lang="en-US" sz="2800" b="0" i="0" dirty="0">
                <a:solidFill>
                  <a:srgbClr val="374151"/>
                </a:solidFill>
                <a:effectLst/>
                <a:latin typeface="Söhne"/>
              </a:rPr>
              <a:t>It is a cloud-based platform that offers a range of features including authentication, real-time database, storage, hosting, and more.</a:t>
            </a:r>
          </a:p>
          <a:p>
            <a:pPr algn="l"/>
            <a:r>
              <a:rPr lang="en-US" sz="2800" b="0" i="0" dirty="0">
                <a:solidFill>
                  <a:srgbClr val="374151"/>
                </a:solidFill>
                <a:effectLst/>
                <a:latin typeface="Söhne"/>
              </a:rPr>
              <a:t>One of the most popular platforms for building modern web and mobile applications.</a:t>
            </a:r>
          </a:p>
          <a:p>
            <a:pPr algn="l"/>
            <a:r>
              <a:rPr lang="en-US" sz="2800" b="0" i="0" dirty="0">
                <a:solidFill>
                  <a:srgbClr val="374151"/>
                </a:solidFill>
                <a:effectLst/>
                <a:latin typeface="Söhne"/>
              </a:rPr>
              <a:t> Its main goal is to provide a complete backend infrastructure for developers, so that they can focus on building great user experiences without worrying about the underlying infrastructure.</a:t>
            </a:r>
          </a:p>
        </p:txBody>
      </p:sp>
    </p:spTree>
    <p:extLst>
      <p:ext uri="{BB962C8B-B14F-4D97-AF65-F5344CB8AC3E}">
        <p14:creationId xmlns:p14="http://schemas.microsoft.com/office/powerpoint/2010/main" val="317672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real-time database</a:t>
            </a:r>
          </a:p>
        </p:txBody>
      </p:sp>
      <p:sp>
        <p:nvSpPr>
          <p:cNvPr id="3" name="Content Placeholder 2">
            <a:extLst>
              <a:ext uri="{FF2B5EF4-FFF2-40B4-BE49-F238E27FC236}">
                <a16:creationId xmlns:a16="http://schemas.microsoft.com/office/drawing/2014/main" id="{1C0EF0F6-5260-2018-52A5-94B4221D6940}"/>
              </a:ext>
            </a:extLst>
          </p:cNvPr>
          <p:cNvSpPr>
            <a:spLocks noGrp="1"/>
          </p:cNvSpPr>
          <p:nvPr>
            <p:ph idx="1"/>
          </p:nvPr>
        </p:nvSpPr>
        <p:spPr/>
        <p:txBody>
          <a:bodyPr>
            <a:normAutofit fontScale="92500" lnSpcReduction="20000"/>
          </a:bodyPr>
          <a:lstStyle/>
          <a:p>
            <a:pPr marL="0" indent="0" algn="l">
              <a:buNone/>
            </a:pPr>
            <a:endParaRPr lang="en-US" sz="2800" b="0" i="0" dirty="0">
              <a:solidFill>
                <a:srgbClr val="374151"/>
              </a:solidFill>
              <a:effectLst/>
              <a:latin typeface="Söhne"/>
            </a:endParaRPr>
          </a:p>
          <a:p>
            <a:pPr algn="l"/>
            <a:r>
              <a:rPr lang="en-US" sz="2800" b="0" i="0" dirty="0">
                <a:solidFill>
                  <a:srgbClr val="374151"/>
                </a:solidFill>
                <a:effectLst/>
                <a:latin typeface="Söhne"/>
              </a:rPr>
              <a:t>Firebase Realtime Database is a NoSQL cloud-hosted database that stores data in JSON format and allows developers to synchronize data between clients and servers in real-time. </a:t>
            </a:r>
          </a:p>
          <a:p>
            <a:pPr algn="l"/>
            <a:r>
              <a:rPr lang="en-US" sz="2800" b="0" i="0" dirty="0">
                <a:solidFill>
                  <a:srgbClr val="374151"/>
                </a:solidFill>
                <a:effectLst/>
                <a:latin typeface="Söhne"/>
              </a:rPr>
              <a:t>It is designed to support real-time applications that require rapid and frequent updates to data.</a:t>
            </a:r>
          </a:p>
          <a:p>
            <a:pPr algn="l"/>
            <a:r>
              <a:rPr lang="en-US" sz="2800" b="0" i="0" dirty="0">
                <a:solidFill>
                  <a:srgbClr val="374151"/>
                </a:solidFill>
                <a:effectLst/>
                <a:latin typeface="Söhne"/>
              </a:rPr>
              <a:t>The Firebase Realtime Database uses a client-server synchronization model, where any updates made by one client are immediately propagated to all other connected clients, providing a seamless and real-time user experience.</a:t>
            </a:r>
          </a:p>
        </p:txBody>
      </p:sp>
    </p:spTree>
    <p:extLst>
      <p:ext uri="{BB962C8B-B14F-4D97-AF65-F5344CB8AC3E}">
        <p14:creationId xmlns:p14="http://schemas.microsoft.com/office/powerpoint/2010/main" val="371375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real-time database</a:t>
            </a:r>
          </a:p>
        </p:txBody>
      </p:sp>
      <p:pic>
        <p:nvPicPr>
          <p:cNvPr id="5" name="Content Placeholder 4" descr="Graphical user interface, application&#10;&#10;Description automatically generated">
            <a:extLst>
              <a:ext uri="{FF2B5EF4-FFF2-40B4-BE49-F238E27FC236}">
                <a16:creationId xmlns:a16="http://schemas.microsoft.com/office/drawing/2014/main" id="{1324A8CE-A433-FCCE-608B-1D5BAB77E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2083948"/>
            <a:ext cx="11029616" cy="4774052"/>
          </a:xfrm>
        </p:spPr>
      </p:pic>
    </p:spTree>
    <p:extLst>
      <p:ext uri="{BB962C8B-B14F-4D97-AF65-F5344CB8AC3E}">
        <p14:creationId xmlns:p14="http://schemas.microsoft.com/office/powerpoint/2010/main" val="248756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storage</a:t>
            </a:r>
          </a:p>
        </p:txBody>
      </p:sp>
      <p:sp>
        <p:nvSpPr>
          <p:cNvPr id="3" name="Content Placeholder 2">
            <a:extLst>
              <a:ext uri="{FF2B5EF4-FFF2-40B4-BE49-F238E27FC236}">
                <a16:creationId xmlns:a16="http://schemas.microsoft.com/office/drawing/2014/main" id="{1C0EF0F6-5260-2018-52A5-94B4221D6940}"/>
              </a:ext>
            </a:extLst>
          </p:cNvPr>
          <p:cNvSpPr>
            <a:spLocks noGrp="1"/>
          </p:cNvSpPr>
          <p:nvPr>
            <p:ph idx="1"/>
          </p:nvPr>
        </p:nvSpPr>
        <p:spPr/>
        <p:txBody>
          <a:bodyPr>
            <a:normAutofit/>
          </a:bodyPr>
          <a:lstStyle/>
          <a:p>
            <a:pPr algn="l"/>
            <a:r>
              <a:rPr lang="en-US" sz="2800" b="0" i="0" dirty="0">
                <a:solidFill>
                  <a:srgbClr val="374151"/>
                </a:solidFill>
                <a:effectLst/>
                <a:latin typeface="Söhne"/>
              </a:rPr>
              <a:t>Firebase Storage is a powerful and flexible cloud-based storage solution, which allows developers to store and serve user-generated content such as images, videos, and other media files. </a:t>
            </a:r>
          </a:p>
          <a:p>
            <a:pPr algn="l"/>
            <a:r>
              <a:rPr lang="en-US" sz="2800" b="0" i="0" dirty="0">
                <a:solidFill>
                  <a:srgbClr val="374151"/>
                </a:solidFill>
                <a:effectLst/>
                <a:latin typeface="Söhne"/>
              </a:rPr>
              <a:t>It provides a simple, secure, and scalable way to store and serve files from the cloud, with features like uploading and downloading, automatic scalability and redundant backups.</a:t>
            </a:r>
          </a:p>
        </p:txBody>
      </p:sp>
    </p:spTree>
    <p:extLst>
      <p:ext uri="{BB962C8B-B14F-4D97-AF65-F5344CB8AC3E}">
        <p14:creationId xmlns:p14="http://schemas.microsoft.com/office/powerpoint/2010/main" val="184468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BB9D-4AD2-50D4-C45D-AFEB356FA69F}"/>
              </a:ext>
            </a:extLst>
          </p:cNvPr>
          <p:cNvSpPr>
            <a:spLocks noGrp="1"/>
          </p:cNvSpPr>
          <p:nvPr>
            <p:ph type="title"/>
          </p:nvPr>
        </p:nvSpPr>
        <p:spPr/>
        <p:txBody>
          <a:bodyPr>
            <a:normAutofit/>
          </a:bodyPr>
          <a:lstStyle/>
          <a:p>
            <a:r>
              <a:rPr lang="en-CA" sz="4800" dirty="0"/>
              <a:t>storage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E21BD45-4E18-BC50-46F6-DFBE866C9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841" y="2181225"/>
            <a:ext cx="10468318" cy="3678238"/>
          </a:xfrm>
        </p:spPr>
      </p:pic>
    </p:spTree>
    <p:extLst>
      <p:ext uri="{BB962C8B-B14F-4D97-AF65-F5344CB8AC3E}">
        <p14:creationId xmlns:p14="http://schemas.microsoft.com/office/powerpoint/2010/main" val="2046510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8EB0-3DDC-4623-2F44-D0E5377E4D83}"/>
              </a:ext>
            </a:extLst>
          </p:cNvPr>
          <p:cNvSpPr>
            <a:spLocks noGrp="1"/>
          </p:cNvSpPr>
          <p:nvPr>
            <p:ph type="ctrTitle"/>
          </p:nvPr>
        </p:nvSpPr>
        <p:spPr/>
        <p:txBody>
          <a:bodyPr/>
          <a:lstStyle/>
          <a:p>
            <a:r>
              <a:rPr lang="en-US" dirty="0"/>
              <a:t>challenges faced during project implementation</a:t>
            </a:r>
            <a:endParaRPr lang="en-CA" dirty="0"/>
          </a:p>
        </p:txBody>
      </p:sp>
    </p:spTree>
    <p:extLst>
      <p:ext uri="{BB962C8B-B14F-4D97-AF65-F5344CB8AC3E}">
        <p14:creationId xmlns:p14="http://schemas.microsoft.com/office/powerpoint/2010/main" val="3932068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B074-1F86-DA44-B181-D8567DB7DFFA}"/>
              </a:ext>
            </a:extLst>
          </p:cNvPr>
          <p:cNvSpPr>
            <a:spLocks noGrp="1"/>
          </p:cNvSpPr>
          <p:nvPr>
            <p:ph type="title"/>
          </p:nvPr>
        </p:nvSpPr>
        <p:spPr/>
        <p:txBody>
          <a:bodyPr>
            <a:normAutofit/>
          </a:bodyPr>
          <a:lstStyle/>
          <a:p>
            <a:r>
              <a:rPr lang="en-US" sz="4800" dirty="0"/>
              <a:t>CNN model architecture</a:t>
            </a:r>
            <a:endParaRPr lang="en-CA" sz="4800" dirty="0"/>
          </a:p>
        </p:txBody>
      </p:sp>
      <p:sp>
        <p:nvSpPr>
          <p:cNvPr id="3" name="Content Placeholder 2">
            <a:extLst>
              <a:ext uri="{FF2B5EF4-FFF2-40B4-BE49-F238E27FC236}">
                <a16:creationId xmlns:a16="http://schemas.microsoft.com/office/drawing/2014/main" id="{FD7E9F31-CC6C-BB89-1219-F984EA369072}"/>
              </a:ext>
            </a:extLst>
          </p:cNvPr>
          <p:cNvSpPr>
            <a:spLocks noGrp="1"/>
          </p:cNvSpPr>
          <p:nvPr>
            <p:ph idx="1"/>
          </p:nvPr>
        </p:nvSpPr>
        <p:spPr/>
        <p:txBody>
          <a:bodyPr>
            <a:normAutofit/>
          </a:bodyPr>
          <a:lstStyle/>
          <a:p>
            <a:r>
              <a:rPr lang="en-US" sz="2400" dirty="0"/>
              <a:t>One of the challenges faced during the project was identifying the optimal CNN model architecture. </a:t>
            </a:r>
          </a:p>
          <a:p>
            <a:r>
              <a:rPr lang="en-US" sz="2400" dirty="0"/>
              <a:t>After conducting research, the Siamese Neural Networks for One-shot Image Recognition article was discovered, which presented a promising CNN model architecture. </a:t>
            </a:r>
          </a:p>
          <a:p>
            <a:r>
              <a:rPr lang="en-US" sz="2400" dirty="0"/>
              <a:t>The decision was made to utilize this architecture for the project.</a:t>
            </a:r>
          </a:p>
          <a:p>
            <a:r>
              <a:rPr lang="en-US" sz="2400" dirty="0"/>
              <a:t>Paper: https://www.cs.cmu.edu/~rsalakhu/papers/oneshot1.pdf</a:t>
            </a:r>
            <a:endParaRPr lang="en-CA" sz="2400" dirty="0"/>
          </a:p>
        </p:txBody>
      </p:sp>
    </p:spTree>
    <p:extLst>
      <p:ext uri="{BB962C8B-B14F-4D97-AF65-F5344CB8AC3E}">
        <p14:creationId xmlns:p14="http://schemas.microsoft.com/office/powerpoint/2010/main" val="181617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3474-B170-06ED-2954-AA6D3D0BD5C4}"/>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Problem Statement</a:t>
            </a:r>
            <a:endParaRPr lang="en-CA" sz="4800" dirty="0"/>
          </a:p>
        </p:txBody>
      </p:sp>
      <p:sp>
        <p:nvSpPr>
          <p:cNvPr id="3" name="Content Placeholder 2">
            <a:extLst>
              <a:ext uri="{FF2B5EF4-FFF2-40B4-BE49-F238E27FC236}">
                <a16:creationId xmlns:a16="http://schemas.microsoft.com/office/drawing/2014/main" id="{04DFAD83-452D-3282-4244-572343572349}"/>
              </a:ext>
            </a:extLst>
          </p:cNvPr>
          <p:cNvSpPr>
            <a:spLocks noGrp="1"/>
          </p:cNvSpPr>
          <p:nvPr>
            <p:ph idx="1"/>
          </p:nvPr>
        </p:nvSpPr>
        <p:spPr/>
        <p:txBody>
          <a:bodyPr>
            <a:normAutofit fontScale="92500" lnSpcReduction="10000"/>
          </a:bodyPr>
          <a:lstStyle/>
          <a:p>
            <a:r>
              <a:rPr lang="en-CA" sz="3000" kern="100" dirty="0">
                <a:latin typeface="Calibri" panose="020F0502020204030204" pitchFamily="34" charset="0"/>
                <a:cs typeface="Arial" panose="020B0604020202020204" pitchFamily="34" charset="0"/>
              </a:rPr>
              <a:t>Current attendance registration systems used in organizations rely on traditional punch clock systems that use physical cards or badges to register employee attendance. </a:t>
            </a:r>
          </a:p>
          <a:p>
            <a:r>
              <a:rPr lang="en-CA" sz="3000" kern="100" dirty="0">
                <a:latin typeface="Calibri" panose="020F0502020204030204" pitchFamily="34" charset="0"/>
                <a:cs typeface="Arial" panose="020B0604020202020204" pitchFamily="34" charset="0"/>
              </a:rPr>
              <a:t>These systems are not without their drawbacks, as they can be easily manipulated, leading to inaccurate records, potential time theft, and unnecessary delays due to long lines and bottlenecks during peak hours. </a:t>
            </a:r>
          </a:p>
          <a:p>
            <a:r>
              <a:rPr lang="en-CA" sz="3000" kern="100" dirty="0">
                <a:latin typeface="Calibri" panose="020F0502020204030204" pitchFamily="34" charset="0"/>
                <a:cs typeface="Arial" panose="020B0604020202020204" pitchFamily="34" charset="0"/>
              </a:rPr>
              <a:t>The proposed program aims to eliminate these problems by developing a more reliable and efficient attendance registration system.</a:t>
            </a:r>
          </a:p>
          <a:p>
            <a:endParaRPr lang="en-CA" dirty="0"/>
          </a:p>
        </p:txBody>
      </p:sp>
    </p:spTree>
    <p:extLst>
      <p:ext uri="{BB962C8B-B14F-4D97-AF65-F5344CB8AC3E}">
        <p14:creationId xmlns:p14="http://schemas.microsoft.com/office/powerpoint/2010/main" val="3525288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B074-1F86-DA44-B181-D8567DB7DFFA}"/>
              </a:ext>
            </a:extLst>
          </p:cNvPr>
          <p:cNvSpPr>
            <a:spLocks noGrp="1"/>
          </p:cNvSpPr>
          <p:nvPr>
            <p:ph type="title"/>
          </p:nvPr>
        </p:nvSpPr>
        <p:spPr/>
        <p:txBody>
          <a:bodyPr>
            <a:normAutofit/>
          </a:bodyPr>
          <a:lstStyle/>
          <a:p>
            <a:r>
              <a:rPr lang="en-US" sz="4800" dirty="0"/>
              <a:t>CNN model architecture</a:t>
            </a:r>
            <a:endParaRPr lang="en-CA" sz="4800" dirty="0"/>
          </a:p>
        </p:txBody>
      </p:sp>
      <p:pic>
        <p:nvPicPr>
          <p:cNvPr id="5" name="Content Placeholder 4">
            <a:extLst>
              <a:ext uri="{FF2B5EF4-FFF2-40B4-BE49-F238E27FC236}">
                <a16:creationId xmlns:a16="http://schemas.microsoft.com/office/drawing/2014/main" id="{C30700CC-E01E-603E-DEAC-C9B30B3B8D25}"/>
              </a:ext>
            </a:extLst>
          </p:cNvPr>
          <p:cNvPicPr>
            <a:picLocks noGrp="1" noChangeAspect="1"/>
          </p:cNvPicPr>
          <p:nvPr>
            <p:ph idx="1"/>
          </p:nvPr>
        </p:nvPicPr>
        <p:blipFill>
          <a:blip r:embed="rId2"/>
          <a:stretch>
            <a:fillRect/>
          </a:stretch>
        </p:blipFill>
        <p:spPr>
          <a:xfrm>
            <a:off x="99391" y="3235826"/>
            <a:ext cx="12006470" cy="2636508"/>
          </a:xfrm>
        </p:spPr>
      </p:pic>
    </p:spTree>
    <p:extLst>
      <p:ext uri="{BB962C8B-B14F-4D97-AF65-F5344CB8AC3E}">
        <p14:creationId xmlns:p14="http://schemas.microsoft.com/office/powerpoint/2010/main" val="61973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C435-6667-C295-ED8A-5ED80E5639AD}"/>
              </a:ext>
            </a:extLst>
          </p:cNvPr>
          <p:cNvSpPr>
            <a:spLocks noGrp="1"/>
          </p:cNvSpPr>
          <p:nvPr>
            <p:ph type="title"/>
          </p:nvPr>
        </p:nvSpPr>
        <p:spPr/>
        <p:txBody>
          <a:bodyPr>
            <a:normAutofit/>
          </a:bodyPr>
          <a:lstStyle/>
          <a:p>
            <a:r>
              <a:rPr lang="en-CA" sz="4800" dirty="0"/>
              <a:t>Datasets</a:t>
            </a:r>
          </a:p>
        </p:txBody>
      </p:sp>
      <p:sp>
        <p:nvSpPr>
          <p:cNvPr id="3" name="Content Placeholder 2">
            <a:extLst>
              <a:ext uri="{FF2B5EF4-FFF2-40B4-BE49-F238E27FC236}">
                <a16:creationId xmlns:a16="http://schemas.microsoft.com/office/drawing/2014/main" id="{76DDC52D-86C8-A4F7-7888-CEC136B82B14}"/>
              </a:ext>
            </a:extLst>
          </p:cNvPr>
          <p:cNvSpPr>
            <a:spLocks noGrp="1"/>
          </p:cNvSpPr>
          <p:nvPr>
            <p:ph idx="1"/>
          </p:nvPr>
        </p:nvSpPr>
        <p:spPr/>
        <p:txBody>
          <a:bodyPr>
            <a:normAutofit/>
          </a:bodyPr>
          <a:lstStyle/>
          <a:p>
            <a:r>
              <a:rPr lang="en-US" sz="2400" dirty="0"/>
              <a:t>One challenge encountered during the project was low model accuracy due to the dataset used. </a:t>
            </a:r>
          </a:p>
          <a:p>
            <a:r>
              <a:rPr lang="en-US" sz="2400" dirty="0"/>
              <a:t>The initial dataset consisted of negative images from LFW and positive images from my photos, which resulted in low accuracy. </a:t>
            </a:r>
          </a:p>
          <a:p>
            <a:r>
              <a:rPr lang="en-US" sz="2400" dirty="0"/>
              <a:t>To address this, the </a:t>
            </a:r>
            <a:r>
              <a:rPr lang="en-US" sz="2400" dirty="0" err="1"/>
              <a:t>driveface</a:t>
            </a:r>
            <a:r>
              <a:rPr lang="en-US" sz="2400" dirty="0"/>
              <a:t> dataset was added to increase diversity in the positive images, but the improvement was not significant. </a:t>
            </a:r>
          </a:p>
          <a:p>
            <a:r>
              <a:rPr lang="en-US" sz="2400" dirty="0"/>
              <a:t>Finally, a new dataset was created by augmenting images from three different sources, resulting in an accuracy between 95% and 97%.</a:t>
            </a:r>
            <a:endParaRPr lang="en-CA" sz="2400" dirty="0"/>
          </a:p>
        </p:txBody>
      </p:sp>
    </p:spTree>
    <p:extLst>
      <p:ext uri="{BB962C8B-B14F-4D97-AF65-F5344CB8AC3E}">
        <p14:creationId xmlns:p14="http://schemas.microsoft.com/office/powerpoint/2010/main" val="401833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C435-6667-C295-ED8A-5ED80E5639AD}"/>
              </a:ext>
            </a:extLst>
          </p:cNvPr>
          <p:cNvSpPr>
            <a:spLocks noGrp="1"/>
          </p:cNvSpPr>
          <p:nvPr>
            <p:ph type="title"/>
          </p:nvPr>
        </p:nvSpPr>
        <p:spPr/>
        <p:txBody>
          <a:bodyPr>
            <a:noAutofit/>
          </a:bodyPr>
          <a:lstStyle/>
          <a:p>
            <a:r>
              <a:rPr lang="en-US" sz="4800" dirty="0"/>
              <a:t>The app user interface </a:t>
            </a:r>
            <a:endParaRPr lang="en-CA" sz="4800" dirty="0"/>
          </a:p>
        </p:txBody>
      </p:sp>
      <p:sp>
        <p:nvSpPr>
          <p:cNvPr id="3" name="Content Placeholder 2">
            <a:extLst>
              <a:ext uri="{FF2B5EF4-FFF2-40B4-BE49-F238E27FC236}">
                <a16:creationId xmlns:a16="http://schemas.microsoft.com/office/drawing/2014/main" id="{76DDC52D-86C8-A4F7-7888-CEC136B82B14}"/>
              </a:ext>
            </a:extLst>
          </p:cNvPr>
          <p:cNvSpPr>
            <a:spLocks noGrp="1"/>
          </p:cNvSpPr>
          <p:nvPr>
            <p:ph idx="1"/>
          </p:nvPr>
        </p:nvSpPr>
        <p:spPr/>
        <p:txBody>
          <a:bodyPr>
            <a:normAutofit/>
          </a:bodyPr>
          <a:lstStyle/>
          <a:p>
            <a:r>
              <a:rPr lang="en-US" sz="2400" dirty="0"/>
              <a:t>One of the challenges encountered during the project was a lack of experience with front-end development using HTML, CSS, and JS.</a:t>
            </a:r>
          </a:p>
          <a:p>
            <a:r>
              <a:rPr lang="en-US" sz="2400" dirty="0"/>
              <a:t>As a result, alternative solutions were explored to create a user interface for the app to utilize the trained model. </a:t>
            </a:r>
          </a:p>
          <a:p>
            <a:r>
              <a:rPr lang="en-US" sz="2400" dirty="0"/>
              <a:t>After conducting research, an open-source Python library was discovered that could assist developers in building an app UI without requiring knowledge of HTML, CSS, or JS.</a:t>
            </a:r>
            <a:endParaRPr lang="en-CA" sz="2400" dirty="0"/>
          </a:p>
        </p:txBody>
      </p:sp>
    </p:spTree>
    <p:extLst>
      <p:ext uri="{BB962C8B-B14F-4D97-AF65-F5344CB8AC3E}">
        <p14:creationId xmlns:p14="http://schemas.microsoft.com/office/powerpoint/2010/main" val="1532850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8932-9C46-2E65-8A6F-2B617D9662A8}"/>
              </a:ext>
            </a:extLst>
          </p:cNvPr>
          <p:cNvSpPr>
            <a:spLocks noGrp="1"/>
          </p:cNvSpPr>
          <p:nvPr>
            <p:ph type="title"/>
          </p:nvPr>
        </p:nvSpPr>
        <p:spPr/>
        <p:txBody>
          <a:bodyPr>
            <a:normAutofit/>
          </a:bodyPr>
          <a:lstStyle/>
          <a:p>
            <a:r>
              <a:rPr lang="en-CA" sz="4800" dirty="0"/>
              <a:t>Database and storage</a:t>
            </a:r>
          </a:p>
        </p:txBody>
      </p:sp>
      <p:sp>
        <p:nvSpPr>
          <p:cNvPr id="3" name="Content Placeholder 2">
            <a:extLst>
              <a:ext uri="{FF2B5EF4-FFF2-40B4-BE49-F238E27FC236}">
                <a16:creationId xmlns:a16="http://schemas.microsoft.com/office/drawing/2014/main" id="{59091514-991D-A019-5EBD-DD982895FC99}"/>
              </a:ext>
            </a:extLst>
          </p:cNvPr>
          <p:cNvSpPr>
            <a:spLocks noGrp="1"/>
          </p:cNvSpPr>
          <p:nvPr>
            <p:ph idx="1"/>
          </p:nvPr>
        </p:nvSpPr>
        <p:spPr/>
        <p:txBody>
          <a:bodyPr>
            <a:normAutofit/>
          </a:bodyPr>
          <a:lstStyle/>
          <a:p>
            <a:r>
              <a:rPr lang="en-US" sz="2400" dirty="0"/>
              <a:t>One of the challenges encountered during the project was identifying a suitable method for storing both the captured images and the trained model. </a:t>
            </a:r>
          </a:p>
          <a:p>
            <a:r>
              <a:rPr lang="en-US" sz="2400" dirty="0"/>
              <a:t>Additionally, a way to create a real-time database to save information about employees and retrieve it was needed. </a:t>
            </a:r>
          </a:p>
          <a:p>
            <a:r>
              <a:rPr lang="en-US" sz="2400" dirty="0"/>
              <a:t>After conducting research, Firebase was found to be a solution that could assist developers in building a real-time database and storage to save images and the model.</a:t>
            </a:r>
            <a:endParaRPr lang="en-CA" sz="2400" dirty="0"/>
          </a:p>
        </p:txBody>
      </p:sp>
    </p:spTree>
    <p:extLst>
      <p:ext uri="{BB962C8B-B14F-4D97-AF65-F5344CB8AC3E}">
        <p14:creationId xmlns:p14="http://schemas.microsoft.com/office/powerpoint/2010/main" val="1947940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8932-9C46-2E65-8A6F-2B617D9662A8}"/>
              </a:ext>
            </a:extLst>
          </p:cNvPr>
          <p:cNvSpPr>
            <a:spLocks noGrp="1"/>
          </p:cNvSpPr>
          <p:nvPr>
            <p:ph type="title"/>
          </p:nvPr>
        </p:nvSpPr>
        <p:spPr/>
        <p:txBody>
          <a:bodyPr>
            <a:normAutofit/>
          </a:bodyPr>
          <a:lstStyle/>
          <a:p>
            <a:r>
              <a:rPr lang="en-US" sz="4800" dirty="0"/>
              <a:t>the trained model size</a:t>
            </a:r>
            <a:endParaRPr lang="en-CA" sz="4800" dirty="0"/>
          </a:p>
        </p:txBody>
      </p:sp>
      <p:sp>
        <p:nvSpPr>
          <p:cNvPr id="3" name="Content Placeholder 2">
            <a:extLst>
              <a:ext uri="{FF2B5EF4-FFF2-40B4-BE49-F238E27FC236}">
                <a16:creationId xmlns:a16="http://schemas.microsoft.com/office/drawing/2014/main" id="{59091514-991D-A019-5EBD-DD982895FC99}"/>
              </a:ext>
            </a:extLst>
          </p:cNvPr>
          <p:cNvSpPr>
            <a:spLocks noGrp="1"/>
          </p:cNvSpPr>
          <p:nvPr>
            <p:ph idx="1"/>
          </p:nvPr>
        </p:nvSpPr>
        <p:spPr/>
        <p:txBody>
          <a:bodyPr>
            <a:normAutofit/>
          </a:bodyPr>
          <a:lstStyle/>
          <a:p>
            <a:r>
              <a:rPr lang="en-US" sz="2400" dirty="0"/>
              <a:t>One of the challenges encountered during the project was the large size of the trained model, which was approximately 150MB.</a:t>
            </a:r>
          </a:p>
          <a:p>
            <a:r>
              <a:rPr lang="en-US" sz="2400" dirty="0"/>
              <a:t>Despite the limitation of Google </a:t>
            </a:r>
            <a:r>
              <a:rPr lang="en-US" sz="2400" dirty="0" err="1"/>
              <a:t>Colab's</a:t>
            </a:r>
            <a:r>
              <a:rPr lang="en-US" sz="2400" dirty="0"/>
              <a:t> free subscription, efforts were made to decrease the model size by converting it to </a:t>
            </a:r>
            <a:r>
              <a:rPr lang="en-US" sz="2400" dirty="0" err="1"/>
              <a:t>tflite</a:t>
            </a:r>
            <a:r>
              <a:rPr lang="en-US" sz="2400" dirty="0"/>
              <a:t> format.</a:t>
            </a:r>
          </a:p>
          <a:p>
            <a:r>
              <a:rPr lang="en-US" sz="2400" dirty="0"/>
              <a:t>Although the conversion process could not be completed due to RAM limitations, the project was designed to be compatible with the </a:t>
            </a:r>
            <a:r>
              <a:rPr lang="en-US" sz="2400" dirty="0" err="1"/>
              <a:t>tflite</a:t>
            </a:r>
            <a:r>
              <a:rPr lang="en-US" sz="2400" dirty="0"/>
              <a:t> version of the model once it becomes available.</a:t>
            </a:r>
            <a:endParaRPr lang="en-CA" sz="2400" dirty="0"/>
          </a:p>
        </p:txBody>
      </p:sp>
    </p:spTree>
    <p:extLst>
      <p:ext uri="{BB962C8B-B14F-4D97-AF65-F5344CB8AC3E}">
        <p14:creationId xmlns:p14="http://schemas.microsoft.com/office/powerpoint/2010/main" val="308026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2F0A-78D0-F799-D8BC-838B1993BB05}"/>
              </a:ext>
            </a:extLst>
          </p:cNvPr>
          <p:cNvSpPr>
            <a:spLocks noGrp="1"/>
          </p:cNvSpPr>
          <p:nvPr>
            <p:ph type="title"/>
          </p:nvPr>
        </p:nvSpPr>
        <p:spPr/>
        <p:txBody>
          <a:bodyPr>
            <a:normAutofit/>
          </a:bodyPr>
          <a:lstStyle/>
          <a:p>
            <a:r>
              <a:rPr lang="en-CA" sz="4800" dirty="0" err="1"/>
              <a:t>Streamlit</a:t>
            </a:r>
            <a:r>
              <a:rPr lang="en-CA" sz="4800" dirty="0"/>
              <a:t> webcam frame size</a:t>
            </a:r>
          </a:p>
        </p:txBody>
      </p:sp>
      <p:sp>
        <p:nvSpPr>
          <p:cNvPr id="3" name="Content Placeholder 2">
            <a:extLst>
              <a:ext uri="{FF2B5EF4-FFF2-40B4-BE49-F238E27FC236}">
                <a16:creationId xmlns:a16="http://schemas.microsoft.com/office/drawing/2014/main" id="{3E505E13-5346-3D12-2197-302364308495}"/>
              </a:ext>
            </a:extLst>
          </p:cNvPr>
          <p:cNvSpPr>
            <a:spLocks noGrp="1"/>
          </p:cNvSpPr>
          <p:nvPr>
            <p:ph idx="1"/>
          </p:nvPr>
        </p:nvSpPr>
        <p:spPr/>
        <p:txBody>
          <a:bodyPr>
            <a:normAutofit/>
          </a:bodyPr>
          <a:lstStyle/>
          <a:p>
            <a:r>
              <a:rPr lang="en-US" sz="2400" dirty="0"/>
              <a:t>One of the primary challenges that </a:t>
            </a:r>
            <a:r>
              <a:rPr lang="en-US" sz="2400" dirty="0" err="1"/>
              <a:t>developres</a:t>
            </a:r>
            <a:r>
              <a:rPr lang="en-US" sz="2400" dirty="0"/>
              <a:t> may face when working with webcam input in </a:t>
            </a:r>
            <a:r>
              <a:rPr lang="en-US" sz="2400" dirty="0" err="1"/>
              <a:t>Streamlit</a:t>
            </a:r>
            <a:r>
              <a:rPr lang="en-US" sz="2400" dirty="0"/>
              <a:t> is the inability to control the size of the webcam frame accurately, which can affect the accuracy of face detection and recognition algorithms.</a:t>
            </a:r>
          </a:p>
          <a:p>
            <a:r>
              <a:rPr lang="en-US" sz="2400" dirty="0"/>
              <a:t>Accurately cropping the face from the input image is critical for ensuring that the model can correctly identify and recognize the face. </a:t>
            </a:r>
          </a:p>
          <a:p>
            <a:r>
              <a:rPr lang="en-US" sz="2400" dirty="0"/>
              <a:t>If the size of the webcam frame cannot be controlled accurately, it can lead to differences in the cropping of the face, causing discrepancies in the model results.</a:t>
            </a:r>
            <a:endParaRPr lang="en-CA" sz="2400" dirty="0"/>
          </a:p>
        </p:txBody>
      </p:sp>
    </p:spTree>
    <p:extLst>
      <p:ext uri="{BB962C8B-B14F-4D97-AF65-F5344CB8AC3E}">
        <p14:creationId xmlns:p14="http://schemas.microsoft.com/office/powerpoint/2010/main" val="325749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A33474-DCE0-2B5E-D764-18185E6A2710}"/>
              </a:ext>
            </a:extLst>
          </p:cNvPr>
          <p:cNvSpPr>
            <a:spLocks noGrp="1"/>
          </p:cNvSpPr>
          <p:nvPr>
            <p:ph type="title"/>
          </p:nvPr>
        </p:nvSpPr>
        <p:spPr/>
        <p:txBody>
          <a:bodyPr>
            <a:normAutofit/>
          </a:bodyPr>
          <a:lstStyle/>
          <a:p>
            <a:pPr algn="ctr"/>
            <a:r>
              <a:rPr lang="en-CA" sz="8000" dirty="0"/>
              <a:t>Questions?</a:t>
            </a:r>
          </a:p>
        </p:txBody>
      </p:sp>
    </p:spTree>
    <p:extLst>
      <p:ext uri="{BB962C8B-B14F-4D97-AF65-F5344CB8AC3E}">
        <p14:creationId xmlns:p14="http://schemas.microsoft.com/office/powerpoint/2010/main" val="338928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3117-5302-EE76-FD03-CBF60323DC41}"/>
              </a:ext>
            </a:extLst>
          </p:cNvPr>
          <p:cNvSpPr>
            <a:spLocks noGrp="1"/>
          </p:cNvSpPr>
          <p:nvPr>
            <p:ph type="title"/>
          </p:nvPr>
        </p:nvSpPr>
        <p:spPr/>
        <p:txBody>
          <a:bodyPr>
            <a:normAutofit/>
          </a:bodyPr>
          <a:lstStyle/>
          <a:p>
            <a:r>
              <a:rPr lang="en-CA" sz="4800" kern="100" dirty="0">
                <a:effectLst/>
                <a:latin typeface="Calibri" panose="020F0502020204030204" pitchFamily="34" charset="0"/>
                <a:ea typeface="Calibri" panose="020F0502020204030204" pitchFamily="34" charset="0"/>
                <a:cs typeface="Arial" panose="020B0604020202020204" pitchFamily="34" charset="0"/>
              </a:rPr>
              <a:t>Objectives</a:t>
            </a:r>
            <a:endParaRPr lang="en-CA" sz="4800" dirty="0"/>
          </a:p>
        </p:txBody>
      </p:sp>
      <p:sp>
        <p:nvSpPr>
          <p:cNvPr id="3" name="Content Placeholder 2">
            <a:extLst>
              <a:ext uri="{FF2B5EF4-FFF2-40B4-BE49-F238E27FC236}">
                <a16:creationId xmlns:a16="http://schemas.microsoft.com/office/drawing/2014/main" id="{46449B0D-B797-2FE5-8143-5ED1A045BCF6}"/>
              </a:ext>
            </a:extLst>
          </p:cNvPr>
          <p:cNvSpPr>
            <a:spLocks noGrp="1"/>
          </p:cNvSpPr>
          <p:nvPr>
            <p:ph idx="1"/>
          </p:nvPr>
        </p:nvSpPr>
        <p:spPr/>
        <p:txBody>
          <a:bodyPr/>
          <a:lstStyle/>
          <a:p>
            <a:pPr>
              <a:lnSpc>
                <a:spcPct val="107000"/>
              </a:lnSpc>
              <a:spcAft>
                <a:spcPts val="800"/>
              </a:spcAft>
            </a:pPr>
            <a:r>
              <a:rPr lang="en-CA" sz="2400" b="1" kern="100" dirty="0">
                <a:effectLst/>
                <a:latin typeface="Calibri" panose="020F0502020204030204" pitchFamily="34" charset="0"/>
                <a:ea typeface="Calibri" panose="020F0502020204030204" pitchFamily="34" charset="0"/>
                <a:cs typeface="Arial" panose="020B0604020202020204" pitchFamily="34" charset="0"/>
              </a:rPr>
              <a:t>The Real-Time Face Recognition Check-In/Check-Out Program for Organizations aims to achieve the following objectives:</a:t>
            </a:r>
          </a:p>
          <a:p>
            <a:pPr marL="342900" lvl="0" indent="-342900">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Arial" panose="020B0604020202020204" pitchFamily="34" charset="0"/>
              </a:rPr>
              <a:t>Accurate processing of payroll based on an employee's work hours.</a:t>
            </a:r>
          </a:p>
          <a:p>
            <a:pPr marL="342900" lvl="0" indent="-342900">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Arial" panose="020B0604020202020204" pitchFamily="34" charset="0"/>
              </a:rPr>
              <a:t>Identification of inconsistent attendance to address issues and ensure productivity.</a:t>
            </a:r>
          </a:p>
          <a:p>
            <a:pPr marL="342900" lvl="0" indent="-342900">
              <a:lnSpc>
                <a:spcPct val="107000"/>
              </a:lnSpc>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Arial" panose="020B0604020202020204" pitchFamily="34" charset="0"/>
              </a:rPr>
              <a:t>Creation of a viable schedule based on realistic data for better management.</a:t>
            </a:r>
          </a:p>
          <a:p>
            <a:pPr marL="342900" lvl="0" indent="-342900">
              <a:lnSpc>
                <a:spcPct val="107000"/>
              </a:lnSpc>
              <a:spcAft>
                <a:spcPts val="800"/>
              </a:spcAft>
              <a:buFont typeface="Symbol" panose="05050102010706020507" pitchFamily="18" charset="2"/>
              <a:buChar char=""/>
            </a:pPr>
            <a:r>
              <a:rPr lang="en-CA" sz="2400" kern="100" dirty="0">
                <a:effectLst/>
                <a:latin typeface="Calibri" panose="020F0502020204030204" pitchFamily="34" charset="0"/>
                <a:ea typeface="Calibri" panose="020F0502020204030204" pitchFamily="34" charset="0"/>
                <a:cs typeface="Arial" panose="020B0604020202020204" pitchFamily="34" charset="0"/>
              </a:rPr>
              <a:t>Simplification of payroll processes for employees.</a:t>
            </a:r>
          </a:p>
          <a:p>
            <a:endParaRPr lang="en-CA" dirty="0"/>
          </a:p>
        </p:txBody>
      </p:sp>
    </p:spTree>
    <p:extLst>
      <p:ext uri="{BB962C8B-B14F-4D97-AF65-F5344CB8AC3E}">
        <p14:creationId xmlns:p14="http://schemas.microsoft.com/office/powerpoint/2010/main" val="206516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77CA-6E45-ABD6-B5FD-69FD5C6D701A}"/>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Implementation </a:t>
            </a:r>
            <a:endParaRPr lang="en-CA" sz="4800" dirty="0"/>
          </a:p>
        </p:txBody>
      </p:sp>
      <p:sp>
        <p:nvSpPr>
          <p:cNvPr id="3" name="Content Placeholder 2">
            <a:extLst>
              <a:ext uri="{FF2B5EF4-FFF2-40B4-BE49-F238E27FC236}">
                <a16:creationId xmlns:a16="http://schemas.microsoft.com/office/drawing/2014/main" id="{0AEB613D-3ABE-DE99-06DB-A8CF3DB3E5D8}"/>
              </a:ext>
            </a:extLst>
          </p:cNvPr>
          <p:cNvSpPr>
            <a:spLocks noGrp="1"/>
          </p:cNvSpPr>
          <p:nvPr>
            <p:ph idx="1"/>
          </p:nvPr>
        </p:nvSpPr>
        <p:spPr/>
        <p:txBody>
          <a:bodyPr>
            <a:normAutofit/>
          </a:bodyPr>
          <a:lstStyle/>
          <a:p>
            <a:r>
              <a:rPr lang="en-CA" sz="2800" kern="100" dirty="0">
                <a:effectLst/>
                <a:latin typeface="Calibri" panose="020F0502020204030204" pitchFamily="34" charset="0"/>
                <a:ea typeface="Calibri" panose="020F0502020204030204" pitchFamily="34" charset="0"/>
                <a:cs typeface="Arial" panose="020B0604020202020204" pitchFamily="34" charset="0"/>
              </a:rPr>
              <a:t>The Real-Time Face Recognition Check-In/Check-Out Program for Organizations is linked to a real-time database that allows for seamless storage and retrieval of employee information, including images and relevant data.</a:t>
            </a:r>
          </a:p>
        </p:txBody>
      </p:sp>
    </p:spTree>
    <p:extLst>
      <p:ext uri="{BB962C8B-B14F-4D97-AF65-F5344CB8AC3E}">
        <p14:creationId xmlns:p14="http://schemas.microsoft.com/office/powerpoint/2010/main" val="227012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77CA-6E45-ABD6-B5FD-69FD5C6D701A}"/>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Implementation: Sign up</a:t>
            </a:r>
            <a:endParaRPr lang="en-CA" sz="4800" dirty="0"/>
          </a:p>
        </p:txBody>
      </p:sp>
      <p:pic>
        <p:nvPicPr>
          <p:cNvPr id="7" name="Content Placeholder 6" descr="Diagram&#10;&#10;Description automatically generated">
            <a:extLst>
              <a:ext uri="{FF2B5EF4-FFF2-40B4-BE49-F238E27FC236}">
                <a16:creationId xmlns:a16="http://schemas.microsoft.com/office/drawing/2014/main" id="{380E427E-64D9-6DDA-FA6F-62A15AAE25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897" y="2181225"/>
            <a:ext cx="10363200" cy="4649452"/>
          </a:xfrm>
        </p:spPr>
      </p:pic>
    </p:spTree>
    <p:extLst>
      <p:ext uri="{BB962C8B-B14F-4D97-AF65-F5344CB8AC3E}">
        <p14:creationId xmlns:p14="http://schemas.microsoft.com/office/powerpoint/2010/main" val="3249046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77CA-6E45-ABD6-B5FD-69FD5C6D701A}"/>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Implementation: Check in out</a:t>
            </a:r>
            <a:endParaRPr lang="en-CA" sz="4800" dirty="0"/>
          </a:p>
        </p:txBody>
      </p:sp>
      <p:pic>
        <p:nvPicPr>
          <p:cNvPr id="5" name="Content Placeholder 4" descr="Diagram&#10;&#10;Description automatically generated">
            <a:extLst>
              <a:ext uri="{FF2B5EF4-FFF2-40B4-BE49-F238E27FC236}">
                <a16:creationId xmlns:a16="http://schemas.microsoft.com/office/drawing/2014/main" id="{5A4C3840-2AE4-8A6A-545B-12A4D56B1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221" y="2181223"/>
            <a:ext cx="11561771" cy="4258905"/>
          </a:xfrm>
        </p:spPr>
      </p:pic>
    </p:spTree>
    <p:extLst>
      <p:ext uri="{BB962C8B-B14F-4D97-AF65-F5344CB8AC3E}">
        <p14:creationId xmlns:p14="http://schemas.microsoft.com/office/powerpoint/2010/main" val="232578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77CA-6E45-ABD6-B5FD-69FD5C6D701A}"/>
              </a:ext>
            </a:extLst>
          </p:cNvPr>
          <p:cNvSpPr>
            <a:spLocks noGrp="1"/>
          </p:cNvSpPr>
          <p:nvPr>
            <p:ph type="title"/>
          </p:nvPr>
        </p:nvSpPr>
        <p:spPr/>
        <p:txBody>
          <a:bodyPr>
            <a:normAutofit/>
          </a:bodyPr>
          <a:lstStyle/>
          <a:p>
            <a:r>
              <a:rPr lang="en-CA" sz="4800" dirty="0">
                <a:effectLst/>
                <a:latin typeface="Calibri" panose="020F0502020204030204" pitchFamily="34" charset="0"/>
                <a:ea typeface="Calibri" panose="020F0502020204030204" pitchFamily="34" charset="0"/>
                <a:cs typeface="Arial" panose="020B0604020202020204" pitchFamily="34" charset="0"/>
              </a:rPr>
              <a:t>Implementation </a:t>
            </a:r>
            <a:endParaRPr lang="en-CA" sz="4800" dirty="0"/>
          </a:p>
        </p:txBody>
      </p:sp>
      <p:sp>
        <p:nvSpPr>
          <p:cNvPr id="3" name="Content Placeholder 2">
            <a:extLst>
              <a:ext uri="{FF2B5EF4-FFF2-40B4-BE49-F238E27FC236}">
                <a16:creationId xmlns:a16="http://schemas.microsoft.com/office/drawing/2014/main" id="{0AEB613D-3ABE-DE99-06DB-A8CF3DB3E5D8}"/>
              </a:ext>
            </a:extLst>
          </p:cNvPr>
          <p:cNvSpPr>
            <a:spLocks noGrp="1"/>
          </p:cNvSpPr>
          <p:nvPr>
            <p:ph idx="1"/>
          </p:nvPr>
        </p:nvSpPr>
        <p:spPr/>
        <p:txBody>
          <a:bodyPr>
            <a:normAutofit/>
          </a:bodyPr>
          <a:lstStyle/>
          <a:p>
            <a:pPr>
              <a:lnSpc>
                <a:spcPct val="107000"/>
              </a:lnSpc>
              <a:spcAft>
                <a:spcPts val="800"/>
              </a:spcAft>
            </a:pPr>
            <a:r>
              <a:rPr lang="en-CA" sz="2400" kern="100" dirty="0">
                <a:effectLst/>
                <a:latin typeface="Calibri" panose="020F0502020204030204" pitchFamily="34" charset="0"/>
                <a:ea typeface="Calibri" panose="020F0502020204030204" pitchFamily="34" charset="0"/>
                <a:cs typeface="Arial" panose="020B0604020202020204" pitchFamily="34" charset="0"/>
              </a:rPr>
              <a:t>Connecting the program to a live camera.</a:t>
            </a:r>
          </a:p>
          <a:p>
            <a:pPr>
              <a:lnSpc>
                <a:spcPct val="107000"/>
              </a:lnSpc>
              <a:spcAft>
                <a:spcPts val="800"/>
              </a:spcAft>
            </a:pPr>
            <a:r>
              <a:rPr lang="en-CA" sz="2400" kern="100" dirty="0">
                <a:effectLst/>
                <a:latin typeface="Calibri" panose="020F0502020204030204" pitchFamily="34" charset="0"/>
                <a:ea typeface="Calibri" panose="020F0502020204030204" pitchFamily="34" charset="0"/>
                <a:cs typeface="Arial" panose="020B0604020202020204" pitchFamily="34" charset="0"/>
              </a:rPr>
              <a:t>Coding the face recognition model and training it using the </a:t>
            </a:r>
            <a:r>
              <a:rPr lang="en-CA" sz="2400" kern="100" dirty="0" err="1">
                <a:effectLst/>
                <a:latin typeface="Calibri" panose="020F0502020204030204" pitchFamily="34" charset="0"/>
                <a:ea typeface="Calibri" panose="020F0502020204030204" pitchFamily="34" charset="0"/>
                <a:cs typeface="Arial" panose="020B0604020202020204" pitchFamily="34" charset="0"/>
              </a:rPr>
              <a:t>Keras</a:t>
            </a:r>
            <a:r>
              <a:rPr lang="en-CA" sz="2400" kern="100" dirty="0">
                <a:effectLst/>
                <a:latin typeface="Calibri" panose="020F0502020204030204" pitchFamily="34" charset="0"/>
                <a:ea typeface="Calibri" panose="020F0502020204030204" pitchFamily="34" charset="0"/>
                <a:cs typeface="Arial" panose="020B0604020202020204" pitchFamily="34" charset="0"/>
              </a:rPr>
              <a:t> library.</a:t>
            </a:r>
          </a:p>
          <a:p>
            <a:pPr>
              <a:lnSpc>
                <a:spcPct val="107000"/>
              </a:lnSpc>
              <a:spcAft>
                <a:spcPts val="800"/>
              </a:spcAft>
            </a:pPr>
            <a:r>
              <a:rPr lang="en-CA" sz="2400" kern="100" dirty="0">
                <a:effectLst/>
                <a:latin typeface="Calibri" panose="020F0502020204030204" pitchFamily="34" charset="0"/>
                <a:ea typeface="Calibri" panose="020F0502020204030204" pitchFamily="34" charset="0"/>
                <a:cs typeface="Arial" panose="020B0604020202020204" pitchFamily="34" charset="0"/>
              </a:rPr>
              <a:t>Developing the encoding generator.</a:t>
            </a:r>
          </a:p>
          <a:p>
            <a:pPr>
              <a:lnSpc>
                <a:spcPct val="107000"/>
              </a:lnSpc>
              <a:spcAft>
                <a:spcPts val="800"/>
              </a:spcAft>
            </a:pPr>
            <a:r>
              <a:rPr lang="en-CA" sz="2400" kern="100" dirty="0">
                <a:effectLst/>
                <a:latin typeface="Calibri" panose="020F0502020204030204" pitchFamily="34" charset="0"/>
                <a:ea typeface="Calibri" panose="020F0502020204030204" pitchFamily="34" charset="0"/>
                <a:cs typeface="Arial" panose="020B0604020202020204" pitchFamily="34" charset="0"/>
              </a:rPr>
              <a:t>Building the data app UI using Streamlit.</a:t>
            </a:r>
          </a:p>
          <a:p>
            <a:pPr>
              <a:lnSpc>
                <a:spcPct val="107000"/>
              </a:lnSpc>
              <a:spcAft>
                <a:spcPts val="800"/>
              </a:spcAft>
            </a:pPr>
            <a:r>
              <a:rPr lang="en-CA" sz="2400" kern="100" dirty="0">
                <a:effectLst/>
                <a:latin typeface="Calibri" panose="020F0502020204030204" pitchFamily="34" charset="0"/>
                <a:ea typeface="Calibri" panose="020F0502020204030204" pitchFamily="34" charset="0"/>
                <a:cs typeface="Arial" panose="020B0604020202020204" pitchFamily="34" charset="0"/>
              </a:rPr>
              <a:t>Creating a </a:t>
            </a:r>
            <a:r>
              <a:rPr lang="en-CA" sz="2400" kern="100" dirty="0">
                <a:latin typeface="Calibri" panose="020F0502020204030204" pitchFamily="34" charset="0"/>
                <a:cs typeface="Arial" panose="020B0604020202020204" pitchFamily="34" charset="0"/>
              </a:rPr>
              <a:t>real-time database using Firebase.</a:t>
            </a:r>
          </a:p>
          <a:p>
            <a:pPr algn="l"/>
            <a:r>
              <a:rPr lang="en-CA" sz="2400" kern="100" dirty="0">
                <a:latin typeface="Calibri" panose="020F0502020204030204" pitchFamily="34" charset="0"/>
                <a:cs typeface="Arial" panose="020B0604020202020204" pitchFamily="34" charset="0"/>
              </a:rPr>
              <a:t>Deploying the app on </a:t>
            </a:r>
            <a:r>
              <a:rPr lang="en-CA" sz="2400" kern="100" dirty="0">
                <a:latin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Streamlit Share.</a:t>
            </a:r>
          </a:p>
        </p:txBody>
      </p:sp>
    </p:spTree>
    <p:extLst>
      <p:ext uri="{BB962C8B-B14F-4D97-AF65-F5344CB8AC3E}">
        <p14:creationId xmlns:p14="http://schemas.microsoft.com/office/powerpoint/2010/main" val="53107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37787-BE71-F641-50E6-BE78971085E4}"/>
              </a:ext>
            </a:extLst>
          </p:cNvPr>
          <p:cNvSpPr>
            <a:spLocks noGrp="1"/>
          </p:cNvSpPr>
          <p:nvPr>
            <p:ph type="title"/>
          </p:nvPr>
        </p:nvSpPr>
        <p:spPr>
          <a:xfrm>
            <a:off x="581192" y="2535244"/>
            <a:ext cx="11029615" cy="893756"/>
          </a:xfrm>
        </p:spPr>
        <p:txBody>
          <a:bodyPr/>
          <a:lstStyle/>
          <a:p>
            <a:pPr algn="ctr"/>
            <a:r>
              <a:rPr lang="en-CA" b="1" dirty="0"/>
              <a:t>Datasets</a:t>
            </a:r>
          </a:p>
        </p:txBody>
      </p:sp>
      <p:sp>
        <p:nvSpPr>
          <p:cNvPr id="5" name="Text Placeholder 4">
            <a:extLst>
              <a:ext uri="{FF2B5EF4-FFF2-40B4-BE49-F238E27FC236}">
                <a16:creationId xmlns:a16="http://schemas.microsoft.com/office/drawing/2014/main" id="{C3E90C58-A08E-F951-A723-81D65BF9C88C}"/>
              </a:ext>
            </a:extLst>
          </p:cNvPr>
          <p:cNvSpPr>
            <a:spLocks noGrp="1"/>
          </p:cNvSpPr>
          <p:nvPr>
            <p:ph type="body" idx="1"/>
          </p:nvPr>
        </p:nvSpPr>
        <p:spPr>
          <a:xfrm>
            <a:off x="581192" y="3865556"/>
            <a:ext cx="11029615" cy="600556"/>
          </a:xfrm>
        </p:spPr>
        <p:txBody>
          <a:bodyPr>
            <a:normAutofit/>
          </a:bodyPr>
          <a:lstStyle/>
          <a:p>
            <a:pPr algn="ctr"/>
            <a:r>
              <a:rPr lang="en-CA" sz="2400" b="1" kern="100" dirty="0">
                <a:effectLst/>
                <a:latin typeface="Calibri" panose="020F0502020204030204" pitchFamily="34" charset="0"/>
                <a:ea typeface="Calibri" panose="020F0502020204030204" pitchFamily="34" charset="0"/>
                <a:cs typeface="Arial" panose="020B0604020202020204" pitchFamily="34" charset="0"/>
              </a:rPr>
              <a:t>The model is trained using three datasets</a:t>
            </a:r>
            <a:endParaRPr lang="en-CA" sz="2400" dirty="0"/>
          </a:p>
        </p:txBody>
      </p:sp>
    </p:spTree>
    <p:extLst>
      <p:ext uri="{BB962C8B-B14F-4D97-AF65-F5344CB8AC3E}">
        <p14:creationId xmlns:p14="http://schemas.microsoft.com/office/powerpoint/2010/main" val="287790330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5495</TotalTime>
  <Words>1786</Words>
  <Application>Microsoft Office PowerPoint</Application>
  <PresentationFormat>Widescreen</PresentationFormat>
  <Paragraphs>113</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Gill Sans MT</vt:lpstr>
      <vt:lpstr>Helvetica Neue</vt:lpstr>
      <vt:lpstr>Söhne</vt:lpstr>
      <vt:lpstr>Symbol</vt:lpstr>
      <vt:lpstr>Wingdings 2</vt:lpstr>
      <vt:lpstr>Dividend</vt:lpstr>
      <vt:lpstr>Real-Time Face Recognition Check In-Out Program</vt:lpstr>
      <vt:lpstr>Introduction</vt:lpstr>
      <vt:lpstr>Problem Statement</vt:lpstr>
      <vt:lpstr>Objectives</vt:lpstr>
      <vt:lpstr>Implementation </vt:lpstr>
      <vt:lpstr>Implementation: Sign up</vt:lpstr>
      <vt:lpstr>Implementation: Check in out</vt:lpstr>
      <vt:lpstr>Implementation </vt:lpstr>
      <vt:lpstr>Datasets</vt:lpstr>
      <vt:lpstr>Labeled Faces in the Wild Home (LFW) dataset</vt:lpstr>
      <vt:lpstr>DrivFace dataset</vt:lpstr>
      <vt:lpstr>Generated Dataset</vt:lpstr>
      <vt:lpstr>Image augmentation</vt:lpstr>
      <vt:lpstr>Image augmentation</vt:lpstr>
      <vt:lpstr>Model training</vt:lpstr>
      <vt:lpstr>Model training</vt:lpstr>
      <vt:lpstr>Model training</vt:lpstr>
      <vt:lpstr>Streamlit</vt:lpstr>
      <vt:lpstr>Streamlit: Sign up webpage</vt:lpstr>
      <vt:lpstr>Streamlit: check in webpage</vt:lpstr>
      <vt:lpstr>Streamlit: check out webpage</vt:lpstr>
      <vt:lpstr>Streamlit share</vt:lpstr>
      <vt:lpstr>Firebase</vt:lpstr>
      <vt:lpstr>real-time database</vt:lpstr>
      <vt:lpstr>real-time database</vt:lpstr>
      <vt:lpstr>storage</vt:lpstr>
      <vt:lpstr>storage</vt:lpstr>
      <vt:lpstr>challenges faced during project implementation</vt:lpstr>
      <vt:lpstr>CNN model architecture</vt:lpstr>
      <vt:lpstr>CNN model architecture</vt:lpstr>
      <vt:lpstr>Datasets</vt:lpstr>
      <vt:lpstr>The app user interface </vt:lpstr>
      <vt:lpstr>Database and storage</vt:lpstr>
      <vt:lpstr>the trained model size</vt:lpstr>
      <vt:lpstr>Streamlit webcam frame size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Face Recognition Check In-Out Program</dc:title>
  <dc:creator>Husam Almasri</dc:creator>
  <cp:lastModifiedBy>Husam Almasri</cp:lastModifiedBy>
  <cp:revision>6</cp:revision>
  <dcterms:created xsi:type="dcterms:W3CDTF">2023-04-20T01:27:23Z</dcterms:created>
  <dcterms:modified xsi:type="dcterms:W3CDTF">2023-04-25T03:46:37Z</dcterms:modified>
</cp:coreProperties>
</file>